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000"/>
    <a:srgbClr val="FF0000"/>
    <a:srgbClr val="C30101"/>
    <a:srgbClr val="560D0D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8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ln w="25400"/>
          </c:spPr>
          <c:dPt>
            <c:idx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solidFill>
              <a:schemeClr val="tx1"/>
            </a:solidFill>
            <a:ln w="25400"/>
          </c:spPr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90B73-DDD8-43B3-B670-56E167AE5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4DC1D4-B480-46ED-B61F-EE71A75F2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013D2-CA97-4EA1-9A49-A74C645A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570B8E-960A-4128-921D-473BE7EC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BD34DC-B26A-4CA8-BBFC-8FA4659C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62875-0560-410A-A13E-3651CF52A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B17E19-E47E-4978-9BDE-C45AC06E6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A61BD7-B53F-45EA-BFF9-DF58491E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32915-FA56-4818-BEB0-F9293F79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CA8AD-FD25-4FC2-9FE7-3FB32F5D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3751AA-4C69-4252-A867-9B2E43618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7EE2F7-69C0-46AD-86A6-D38549A3E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59712E-DDC3-4F74-A6AA-CD43CF77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F080D2-F8C7-47ED-B123-B4374178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49BF44-2F35-444D-9D4F-C10BEC13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2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E06DE-3714-492F-AF2B-547E083C3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CD7809-3C03-485A-BDE2-2CCD88566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216DD5-FD60-46F5-92AF-C12EB335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7A6F7A-6A99-4D43-A459-44312CB2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149FF6-1AFE-4D7E-9172-842701D6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0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131D5-69AB-4C28-9356-3D8832E0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EF88F5-301C-4EE5-8CC1-DB76A0EC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17C86F-3611-400F-984D-46CA831F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04B019-54DF-4587-B7E1-EF7E55A5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4671E-C5E4-44A3-AF5F-9E31F885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A757E-1A5D-4977-AA58-946A8DB7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4F716A-B9A1-4CEA-BC7F-5BA62F4C5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8188D0-E33C-41EB-B869-842129875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42564C-31F5-429C-9F9A-1DB7CC6D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7B944F-0A0D-401A-BF4D-490F81F3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536A66-EEF6-4084-B71C-CA5146A0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1FE0A-25B9-4532-96A7-5CA2676E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918A39-15C6-4173-BF92-582D2B2F6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90408-D1AB-4A72-AA75-5981204DB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8885A5-6D7D-43D0-BD93-33B547A18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2AA9A1-4B3D-40DA-BB06-AE949880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D9A7EA-DC65-4E7F-9271-78F12232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1C0442-E6FA-4F03-9659-0DA705F85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A632012-34F6-4CE9-95DD-BA7CAAD7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41F9F-07F1-4A34-BE37-8C6B023A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5E1F6C-0629-4FA3-A6AA-32CC1652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0CB4F6-2EB0-4251-956F-4CE2F58A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4FB3E5-2D2B-4039-84B5-C580E4E3A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5EBC24-A3E3-4F95-90BE-844EDA2AB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C7165C8-5A2F-4217-83D9-D449268B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8EB182-E664-457A-91F4-9F00E1F1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0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D4F11-0467-4C2A-8318-AAEF2DEDE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11D459-7AF5-4945-98F5-AFF386121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1CF0A6-C47A-4955-B916-5E7005642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0806B9-EBF0-4393-92FB-5AC37A6D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A70C9C-1B5E-42A8-B21A-2BE0627C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E97098-87D8-48B5-9A4E-EE8DC5D9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CDF86-F673-4584-9190-A9BFC44D5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0911B0-FA33-4470-9E5B-A68C2EC8D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647BC-B855-4BEB-A595-345A769BD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80F968-A52E-4882-ABEA-6FE3A985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CC0E0D-AAE5-4A68-A4D7-4AC0B519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6D5747-27C9-48FB-A1C3-691BBA29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5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80E79-218F-4640-ACEF-1AF6BD62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0D93A4-E882-4084-868F-47AB39408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148AB4-1C8E-4F32-9967-6188FBD31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3A29A4-F246-4174-ACA1-6B2B331D2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8BA346-558A-4299-8BFE-1D1B9797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5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3.png"/><Relationship Id="rId3" Type="http://schemas.openxmlformats.org/officeDocument/2006/relationships/slide" Target="slide4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3.xml"/><Relationship Id="rId2" Type="http://schemas.openxmlformats.org/officeDocument/2006/relationships/chart" Target="../charts/chart1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2.svg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4.xml"/><Relationship Id="rId18" Type="http://schemas.openxmlformats.org/officeDocument/2006/relationships/image" Target="../media/image3.png"/><Relationship Id="rId3" Type="http://schemas.openxmlformats.org/officeDocument/2006/relationships/slide" Target="slide16.xml"/><Relationship Id="rId7" Type="http://schemas.openxmlformats.org/officeDocument/2006/relationships/slide" Target="slide18.xml"/><Relationship Id="rId12" Type="http://schemas.openxmlformats.org/officeDocument/2006/relationships/slide" Target="slide23.xml"/><Relationship Id="rId17" Type="http://schemas.openxmlformats.org/officeDocument/2006/relationships/slide" Target="slide2.xml"/><Relationship Id="rId2" Type="http://schemas.openxmlformats.org/officeDocument/2006/relationships/chart" Target="../charts/chart2.xml"/><Relationship Id="rId16" Type="http://schemas.openxmlformats.org/officeDocument/2006/relationships/slide" Target="slide2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11" Type="http://schemas.openxmlformats.org/officeDocument/2006/relationships/slide" Target="slide22.xml"/><Relationship Id="rId5" Type="http://schemas.openxmlformats.org/officeDocument/2006/relationships/image" Target="../media/image2.svg"/><Relationship Id="rId15" Type="http://schemas.openxmlformats.org/officeDocument/2006/relationships/slide" Target="slide26.xml"/><Relationship Id="rId10" Type="http://schemas.openxmlformats.org/officeDocument/2006/relationships/slide" Target="slide21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20.xml"/><Relationship Id="rId14" Type="http://schemas.openxmlformats.org/officeDocument/2006/relationships/slide" Target="slide2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4EF7-E9B5-4C97-ADFC-CAF0691AC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b="1" dirty="0">
                <a:solidFill>
                  <a:schemeClr val="bg1"/>
                </a:solidFill>
                <a:latin typeface="+mn-lt"/>
              </a:rPr>
              <a:t>ZAKOVAT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85103B65-247D-4B46-86AF-96B8A50768F2}"/>
              </a:ext>
            </a:extLst>
          </p:cNvPr>
          <p:cNvSpPr/>
          <p:nvPr/>
        </p:nvSpPr>
        <p:spPr>
          <a:xfrm>
            <a:off x="5229860" y="4954705"/>
            <a:ext cx="1732279" cy="599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BOSHLASH</a:t>
            </a:r>
          </a:p>
        </p:txBody>
      </p:sp>
    </p:spTree>
    <p:extLst>
      <p:ext uri="{BB962C8B-B14F-4D97-AF65-F5344CB8AC3E}">
        <p14:creationId xmlns:p14="http://schemas.microsoft.com/office/powerpoint/2010/main" val="3089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7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taqqoslash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tushunishni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yengillashtiradi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Grafiklar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chiroyli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Jadval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qo‘llash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majburiy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hisoblanadi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sv-SE" sz="1600" b="1" dirty="0">
                <a:solidFill>
                  <a:prstClr val="black"/>
                </a:solidFill>
              </a:rPr>
              <a:t>Matn hajmi juda katta bo‘lib ketadi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faktlarni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faqat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orqali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yetarli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56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8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sv-SE" sz="1600" b="1" dirty="0">
                <a:solidFill>
                  <a:prstClr val="black"/>
                </a:solidFill>
              </a:rPr>
              <a:t>Agar u grafik shaklida berilgan bo‘lsa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Agar u sahifada ko‘p joy egallasa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Agar u </a:t>
            </a:r>
            <a:r>
              <a:rPr lang="en-US" sz="1600" b="1" dirty="0" err="1">
                <a:solidFill>
                  <a:prstClr val="black"/>
                </a:solidFill>
              </a:rPr>
              <a:t>matnda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aytilgan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aynan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takrorlasa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sv-SE" sz="1600" b="1" dirty="0">
                <a:solidFill>
                  <a:prstClr val="black"/>
                </a:solidFill>
              </a:rPr>
              <a:t>Agar u rangli shaklda berilgan bo‘lsa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material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ortiqcha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000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9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s-ES" sz="1600" b="1" dirty="0">
                <a:solidFill>
                  <a:prstClr val="black"/>
                </a:solidFill>
              </a:rPr>
              <a:t>Jadval aniqlik, grafik esa o‘zgarishni ko‘rsatadi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Grafik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taqdimotda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ishlatiladi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Grafik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ko‘proq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talab </a:t>
            </a:r>
            <a:r>
              <a:rPr lang="en-US" sz="1600" b="1" dirty="0" err="1">
                <a:solidFill>
                  <a:prstClr val="black"/>
                </a:solidFill>
              </a:rPr>
              <a:t>qiladi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Jadval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murakkabroq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Jadval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grafik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o‘rtasidagi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metodik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744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Grafiklar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vaqt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olgani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sababli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Vizualni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joylashtirish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qiyin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bo‘lgani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sv-SE" sz="1600" b="1" dirty="0">
                <a:solidFill>
                  <a:prstClr val="black"/>
                </a:solidFill>
              </a:rPr>
              <a:t>Raqam va taqqoslashlar ochiq ko‘rinib qoladi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talablariga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rioya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material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muallif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mas’uliyatini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oshiradi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306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qoidalariga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amal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Grafik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rasm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sonini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ko‘paytirish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materialni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sahifaga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joylashtirish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orqali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tushuntirib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000" b="1" dirty="0" err="1">
                <a:solidFill>
                  <a:prstClr val="black"/>
                </a:solidFill>
              </a:rPr>
              <a:t>Vizual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kommunikatsiya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deganda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nimani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tushunamiz</a:t>
            </a:r>
            <a:r>
              <a:rPr lang="en-US" sz="2000" b="1" dirty="0">
                <a:solidFill>
                  <a:prstClr val="black"/>
                </a:solidFill>
              </a:rPr>
              <a:t>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160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mantiqiga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bog‘liq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talab </a:t>
            </a:r>
            <a:r>
              <a:rPr lang="en-US" sz="1600" b="1" dirty="0" err="1">
                <a:solidFill>
                  <a:prstClr val="black"/>
                </a:solidFill>
              </a:rPr>
              <a:t>qilinadi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grafiklar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alohida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tayyorlanadi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oshiradi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uchun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material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oxirida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rejalashtirishda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o‘ylanishi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kerak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35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materiallarni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bezak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sifatida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qo‘shish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terminlarni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ko‘paytirish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Fikrlarni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tartibli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izchil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joylashtirish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oshirish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rejalashtirishning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maqsadi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40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talablarni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tekshirish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yoziladi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fi-FI" sz="1600" b="1" dirty="0">
                <a:solidFill>
                  <a:prstClr val="black"/>
                </a:solidFill>
              </a:rPr>
              <a:t>Fikrlarni sinab ko‘rish uchun yoziladi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baholash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tayyorlanadi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Yakuniy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sifatida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topshiriladi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000" b="1" dirty="0" err="1">
                <a:solidFill>
                  <a:prstClr val="black"/>
                </a:solidFill>
              </a:rPr>
              <a:t>Dastlabki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qo‘lyozma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ilmiy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ishda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qanday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rol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o‘ynaydi</a:t>
            </a:r>
            <a:r>
              <a:rPr lang="en-US" sz="2000" b="1" dirty="0">
                <a:solidFill>
                  <a:prstClr val="black"/>
                </a:solidFill>
              </a:rPr>
              <a:t>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98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Himoyaga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tayyorlash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bosqichida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materiallar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qo‘shilgandan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keyin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Dastlabki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qo‘lyozma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yozilgandan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so‘ng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to‘liq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yozib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bo‘lingach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Tahrir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jarayoni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qachon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boshlanishi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maqsadga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muvofiq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84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Sahifalar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to‘g‘ri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ekanini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Terminlar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yetarli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ishlatilganini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qanchalik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chiroyli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ekanini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Fikrlar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bog‘langanini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Yozma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tuzilmasini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tahlil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qilish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aniqlashga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yordam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523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09586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 SAVOLLARI</a:t>
            </a:r>
          </a:p>
        </p:txBody>
      </p:sp>
      <p:grpSp>
        <p:nvGrpSpPr>
          <p:cNvPr id="119" name="Группа 118">
            <a:extLst>
              <a:ext uri="{FF2B5EF4-FFF2-40B4-BE49-F238E27FC236}">
                <a16:creationId xmlns:a16="http://schemas.microsoft.com/office/drawing/2014/main" id="{69609947-AC8D-4E92-B102-ACCE60A2FC05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120" name="Прямоугольник: скругленные углы 119">
              <a:hlinkClick r:id="rId17" action="ppaction://hlinksldjump"/>
              <a:extLst>
                <a:ext uri="{FF2B5EF4-FFF2-40B4-BE49-F238E27FC236}">
                  <a16:creationId xmlns:a16="http://schemas.microsoft.com/office/drawing/2014/main" id="{61FA079A-8245-4BCE-9A65-D3395B9CE797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21" name="Рисунок 120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701A84F8-A494-4039-BF1E-5690BA6AB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1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Muammoning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dolzarbligi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Foydalanilgan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adabiyotlar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Barcha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jadval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grafiklar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119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yakunlash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Oldin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berilmagan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yangi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ma’lumot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kiritish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bo‘yicha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chiqarish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Asosiy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umumlashtirish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947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Dizayn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jihatdan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boyitadi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murakkablashtiradi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kattalashtiradi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Ma’lumotni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tushunishni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yengillashtiradi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Faktlarni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ifodalashning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afzalligi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862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Terminlarga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ta’rif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Obyekt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tashqi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ko‘rinishini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tasvirlashda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Vaqt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bo‘yicha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o‘zgarishni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ko‘rsatishda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raqamlarni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ketma-ket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qaysisida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grafikdan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foydalanish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maqsadga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muvofiq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165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Ishni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chiroyli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ko‘rsatish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Jarayon yoki obyektni tushuntirish 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kamaytirish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Sahifani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jihatdan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to‘ldirish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Rasm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qachon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qo‘llaniladi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07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buziladi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materiallar</a:t>
            </a:r>
            <a:r>
              <a:rPr lang="en-US" sz="1600" b="1" dirty="0">
                <a:solidFill>
                  <a:prstClr val="black"/>
                </a:solidFill>
              </a:rPr>
              <a:t> talab </a:t>
            </a:r>
            <a:r>
              <a:rPr lang="en-US" sz="1600" b="1" dirty="0" err="1">
                <a:solidFill>
                  <a:prstClr val="black"/>
                </a:solidFill>
              </a:rPr>
              <a:t>qilinmaydi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Sahifalar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ko‘payib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ketadi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es-ES" sz="1600" b="1" dirty="0">
                <a:solidFill>
                  <a:prstClr val="black"/>
                </a:solidFill>
              </a:rPr>
              <a:t>Axborot ortiqcha va takroriy 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xil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ma’lumotni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jadval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grafikda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tavsiya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etilmaydi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027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vizualni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tushuntirib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Matn va vizual alohida baholanadi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s-ES" sz="1600" b="1" dirty="0">
                <a:solidFill>
                  <a:prstClr val="black"/>
                </a:solidFill>
              </a:rPr>
              <a:t>Vizual matndan ko‘proq joy egallashi kerak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Vizual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mustaqil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 va matn o‘rtasidagi to‘g‘ri munosabat qanday bo‘lishi kerak?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797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nb-NO" sz="1600" b="1" dirty="0">
                <a:solidFill>
                  <a:prstClr val="black"/>
                </a:solidFill>
              </a:rPr>
              <a:t>Ilmiy terminlar bilan to‘ldirilgan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grafik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nomidan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iborat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n-US" sz="1600" b="1" dirty="0">
                <a:solidFill>
                  <a:prstClr val="black"/>
                </a:solidFill>
              </a:rPr>
              <a:t>Juda </a:t>
            </a:r>
            <a:r>
              <a:rPr lang="en-US" sz="1600" b="1" dirty="0" err="1">
                <a:solidFill>
                  <a:prstClr val="black"/>
                </a:solidFill>
              </a:rPr>
              <a:t>uzun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batafsil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Qisqa</a:t>
            </a:r>
            <a:r>
              <a:rPr lang="en-US" sz="1600" b="1" dirty="0">
                <a:solidFill>
                  <a:prstClr val="black"/>
                </a:solidFill>
              </a:rPr>
              <a:t>,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mazmunli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Vizual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materialga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yozilgan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izoh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qanday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kerak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04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63371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 SAVOLLARI</a:t>
            </a: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D78BEA22-38B8-457E-B402-5AEF5613609D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57" name="Прямоугольник: скругленные углы 56">
              <a:hlinkClick r:id="rId17" action="ppaction://hlinksldjump"/>
              <a:extLst>
                <a:ext uri="{FF2B5EF4-FFF2-40B4-BE49-F238E27FC236}">
                  <a16:creationId xmlns:a16="http://schemas.microsoft.com/office/drawing/2014/main" id="{6D1E94CC-95E7-4D51-B1D5-6F1AF35649D4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58" name="Рисунок 57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217BAEFD-9DAC-4D87-9C25-2209D78EBC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04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D) </a:t>
            </a:r>
            <a:r>
              <a:rPr lang="en-US" sz="1600" b="1" dirty="0" err="1">
                <a:solidFill>
                  <a:schemeClr val="tx1"/>
                </a:solidFill>
              </a:rPr>
              <a:t>Ilmiy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talablarni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tekshirish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uchun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topshirish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C) </a:t>
            </a:r>
            <a:r>
              <a:rPr lang="fi-FI" sz="1600" b="1" dirty="0">
                <a:solidFill>
                  <a:schemeClr val="tx1"/>
                </a:solidFill>
              </a:rPr>
              <a:t>Yakuniy variantni tayyor holga keltirish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B) </a:t>
            </a:r>
            <a:r>
              <a:rPr lang="en-US" sz="1600" b="1" dirty="0" err="1">
                <a:solidFill>
                  <a:schemeClr val="tx1"/>
                </a:solidFill>
              </a:rPr>
              <a:t>Fikrlarni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tartibga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solib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yozishni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boshlash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A) </a:t>
            </a:r>
            <a:r>
              <a:rPr lang="it-IT" sz="1600" b="1" dirty="0">
                <a:solidFill>
                  <a:schemeClr val="tx1"/>
                </a:solidFill>
              </a:rPr>
              <a:t>Ishni bezakli va chiroyli qilish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Ilmiy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ishni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yozishda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dastlabki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qo‘lyozmaning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asosiy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vazifasi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nima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530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Rasmiy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talablar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o‘rganilmagan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Fikrlar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to‘liq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shakllanmagan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Talaba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mavzuni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yaxshi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bilmasligi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mumkin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Vaqt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ketib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qolishi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mumkin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mukammal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yozish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tavsiya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etilmaydi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351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ko‘paytirish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o‘zgartirish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imlo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xatolarini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tuzatish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tuzilmasini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qayta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ko‘rib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chiqish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tahrir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qilish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anglatadi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546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Bo‘limlar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o‘rtasidagi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bog‘liqlik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sv-SE" sz="1600" b="1" dirty="0">
                <a:solidFill>
                  <a:prstClr val="black"/>
                </a:solidFill>
              </a:rPr>
              <a:t>Matnning hajm jihatdan katta bo‘lishi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s-ES" sz="1600" b="1" dirty="0">
                <a:solidFill>
                  <a:prstClr val="black"/>
                </a:solidFill>
              </a:rPr>
              <a:t>Ilmiy terminlarning ko‘pligi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sv-SE" sz="1600" b="1" dirty="0">
                <a:solidFill>
                  <a:prstClr val="black"/>
                </a:solidFill>
              </a:rPr>
              <a:t>Har bir jumlaning uzun bo‘lishi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Yozma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tuzilmasini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tahlil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qilishda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jihat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muhim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70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metodlarini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batafsil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bayon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Mavzuni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umumiy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tanishtirish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muammoni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ko‘rsatish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Foydalanilgan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adabiyotlarni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sanab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Barcha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qisqacha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qanday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vazifani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bajaradi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58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o‘quvchi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tomonidan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o‘qilmasligi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mumkin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rasmiy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jumlalardan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iborat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qisqa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kerakligi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sababli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Yangi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asosiy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qismda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lozim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yangi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ma’lumot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xato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789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1317</Words>
  <Application>Microsoft Office PowerPoint</Application>
  <PresentationFormat>Широкоэкранный</PresentationFormat>
  <Paragraphs>246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ZAKOVAT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41</cp:revision>
  <dcterms:created xsi:type="dcterms:W3CDTF">2025-12-23T03:12:43Z</dcterms:created>
  <dcterms:modified xsi:type="dcterms:W3CDTF">2026-02-11T06:54:38Z</dcterms:modified>
</cp:coreProperties>
</file>