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0000"/>
    <a:srgbClr val="FF0000"/>
    <a:srgbClr val="C30101"/>
    <a:srgbClr val="560D0D"/>
    <a:srgbClr val="8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6" autoAdjust="0"/>
    <p:restoredTop sz="94660"/>
  </p:normalViewPr>
  <p:slideViewPr>
    <p:cSldViewPr snapToGrid="0">
      <p:cViewPr varScale="1">
        <p:scale>
          <a:sx n="144" d="100"/>
          <a:sy n="144" d="100"/>
        </p:scale>
        <p:origin x="96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Savollar</c:v>
                </c:pt>
              </c:strCache>
            </c:strRef>
          </c:tx>
          <c:spPr>
            <a:ln w="25400"/>
          </c:spPr>
          <c:dPt>
            <c:idx val="0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B138-49B4-9EF0-825519EBC672}"/>
              </c:ext>
            </c:extLst>
          </c:dPt>
          <c:dPt>
            <c:idx val="1"/>
            <c:bubble3D val="0"/>
            <c:spPr>
              <a:solidFill>
                <a:schemeClr val="tx1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138-49B4-9EF0-825519EBC672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B138-49B4-9EF0-825519EBC672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138-49B4-9EF0-825519EBC672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B138-49B4-9EF0-825519EBC672}"/>
              </c:ext>
            </c:extLst>
          </c:dPt>
          <c:dPt>
            <c:idx val="5"/>
            <c:bubble3D val="0"/>
            <c:spPr>
              <a:solidFill>
                <a:schemeClr val="tx1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138-49B4-9EF0-825519EBC672}"/>
              </c:ext>
            </c:extLst>
          </c:dPt>
          <c:dPt>
            <c:idx val="6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B138-49B4-9EF0-825519EBC672}"/>
              </c:ext>
            </c:extLst>
          </c:dPt>
          <c:dPt>
            <c:idx val="7"/>
            <c:bubble3D val="0"/>
            <c:spPr>
              <a:solidFill>
                <a:schemeClr val="tx1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B138-49B4-9EF0-825519EBC672}"/>
              </c:ext>
            </c:extLst>
          </c:dPt>
          <c:dPt>
            <c:idx val="8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B138-49B4-9EF0-825519EBC672}"/>
              </c:ext>
            </c:extLst>
          </c:dPt>
          <c:dPt>
            <c:idx val="9"/>
            <c:bubble3D val="0"/>
            <c:spPr>
              <a:solidFill>
                <a:schemeClr val="tx1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B138-49B4-9EF0-825519EBC672}"/>
              </c:ext>
            </c:extLst>
          </c:dPt>
          <c:dPt>
            <c:idx val="10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B138-49B4-9EF0-825519EBC672}"/>
              </c:ext>
            </c:extLst>
          </c:dPt>
          <c:dPt>
            <c:idx val="11"/>
            <c:bubble3D val="0"/>
            <c:spPr>
              <a:solidFill>
                <a:schemeClr val="tx1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B138-49B4-9EF0-825519EBC672}"/>
              </c:ext>
            </c:extLst>
          </c:dPt>
          <c:dLbls>
            <c:dLbl>
              <c:idx val="2"/>
              <c:layout>
                <c:manualLayout>
                  <c:x val="-9.2439209979795406E-2"/>
                  <c:y val="2.5128499553977134E-2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138-49B4-9EF0-825519EBC672}"/>
                </c:ext>
              </c:extLst>
            </c:dLbl>
            <c:dLbl>
              <c:idx val="5"/>
              <c:layout>
                <c:manualLayout>
                  <c:x val="-4.0157088273058868E-2"/>
                  <c:y val="-0.11963326776326591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138-49B4-9EF0-825519EBC672}"/>
                </c:ext>
              </c:extLst>
            </c:dLbl>
            <c:dLbl>
              <c:idx val="6"/>
              <c:layout>
                <c:manualLayout>
                  <c:x val="5.3158806449198966E-2"/>
                  <c:y val="-0.11631293340821069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138-49B4-9EF0-825519EBC67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Лист1!$A$2:$A$13</c:f>
              <c:strCache>
                <c:ptCount val="12"/>
                <c:pt idx="0">
                  <c:v>4</c:v>
                </c:pt>
                <c:pt idx="1">
                  <c:v>5</c:v>
                </c:pt>
                <c:pt idx="2">
                  <c:v>6.</c:v>
                </c:pt>
                <c:pt idx="3">
                  <c:v>7</c:v>
                </c:pt>
                <c:pt idx="4">
                  <c:v>8</c:v>
                </c:pt>
                <c:pt idx="5">
                  <c:v>9.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</c:v>
                </c:pt>
                <c:pt idx="10">
                  <c:v>2</c:v>
                </c:pt>
                <c:pt idx="11">
                  <c:v>3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38-49B4-9EF0-825519EBC672}"/>
            </c:ext>
          </c:extLst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Savollar</c:v>
                </c:pt>
              </c:strCache>
            </c:strRef>
          </c:tx>
          <c:spPr>
            <a:solidFill>
              <a:schemeClr val="tx1"/>
            </a:solidFill>
            <a:ln w="25400"/>
          </c:spPr>
          <c:dPt>
            <c:idx val="0"/>
            <c:bubble3D val="0"/>
            <c:spPr>
              <a:solidFill>
                <a:schemeClr val="tx1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B138-49B4-9EF0-825519EBC672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138-49B4-9EF0-825519EBC672}"/>
              </c:ext>
            </c:extLst>
          </c:dPt>
          <c:dPt>
            <c:idx val="2"/>
            <c:bubble3D val="0"/>
            <c:spPr>
              <a:solidFill>
                <a:schemeClr val="tx1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B138-49B4-9EF0-825519EBC672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138-49B4-9EF0-825519EBC672}"/>
              </c:ext>
            </c:extLst>
          </c:dPt>
          <c:dPt>
            <c:idx val="4"/>
            <c:bubble3D val="0"/>
            <c:spPr>
              <a:solidFill>
                <a:schemeClr val="tx1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B138-49B4-9EF0-825519EBC672}"/>
              </c:ext>
            </c:extLst>
          </c:dPt>
          <c:dPt>
            <c:idx val="5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138-49B4-9EF0-825519EBC672}"/>
              </c:ext>
            </c:extLst>
          </c:dPt>
          <c:dPt>
            <c:idx val="6"/>
            <c:bubble3D val="0"/>
            <c:spPr>
              <a:solidFill>
                <a:schemeClr val="tx1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B138-49B4-9EF0-825519EBC672}"/>
              </c:ext>
            </c:extLst>
          </c:dPt>
          <c:dPt>
            <c:idx val="7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B138-49B4-9EF0-825519EBC672}"/>
              </c:ext>
            </c:extLst>
          </c:dPt>
          <c:dPt>
            <c:idx val="8"/>
            <c:bubble3D val="0"/>
            <c:spPr>
              <a:solidFill>
                <a:schemeClr val="tx1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B138-49B4-9EF0-825519EBC672}"/>
              </c:ext>
            </c:extLst>
          </c:dPt>
          <c:dPt>
            <c:idx val="9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B138-49B4-9EF0-825519EBC672}"/>
              </c:ext>
            </c:extLst>
          </c:dPt>
          <c:dPt>
            <c:idx val="10"/>
            <c:bubble3D val="0"/>
            <c:spPr>
              <a:solidFill>
                <a:schemeClr val="tx1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B138-49B4-9EF0-825519EBC672}"/>
              </c:ext>
            </c:extLst>
          </c:dPt>
          <c:dPt>
            <c:idx val="11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B138-49B4-9EF0-825519EBC672}"/>
              </c:ext>
            </c:extLst>
          </c:dPt>
          <c:dLbls>
            <c:dLbl>
              <c:idx val="2"/>
              <c:layout>
                <c:manualLayout>
                  <c:x val="-9.2439209979795406E-2"/>
                  <c:y val="2.5128499553977134E-2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138-49B4-9EF0-825519EBC672}"/>
                </c:ext>
              </c:extLst>
            </c:dLbl>
            <c:dLbl>
              <c:idx val="5"/>
              <c:layout>
                <c:manualLayout>
                  <c:x val="-4.0157088273058868E-2"/>
                  <c:y val="-0.11963326776326591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138-49B4-9EF0-825519EBC672}"/>
                </c:ext>
              </c:extLst>
            </c:dLbl>
            <c:dLbl>
              <c:idx val="6"/>
              <c:layout>
                <c:manualLayout>
                  <c:x val="5.3158806449198966E-2"/>
                  <c:y val="-0.11631293340821069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138-49B4-9EF0-825519EBC67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Лист1!$A$2:$A$13</c:f>
              <c:strCache>
                <c:ptCount val="12"/>
                <c:pt idx="0">
                  <c:v>4</c:v>
                </c:pt>
                <c:pt idx="1">
                  <c:v>5</c:v>
                </c:pt>
                <c:pt idx="2">
                  <c:v>6.</c:v>
                </c:pt>
                <c:pt idx="3">
                  <c:v>7</c:v>
                </c:pt>
                <c:pt idx="4">
                  <c:v>8</c:v>
                </c:pt>
                <c:pt idx="5">
                  <c:v>9.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</c:v>
                </c:pt>
                <c:pt idx="10">
                  <c:v>2</c:v>
                </c:pt>
                <c:pt idx="11">
                  <c:v>3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38-49B4-9EF0-825519EBC672}"/>
            </c:ext>
          </c:extLst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090B73-DDD8-43B3-B670-56E167AE5B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74DC1D4-B480-46ED-B61F-EE71A75F28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46013D2-CA97-4EA1-9A49-A74C645AE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1E76-026A-4205-82D9-BB8423750CB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B570B8E-960A-4128-921D-473BE7EC2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FBD34DC-B26A-4CA8-BBFC-8FA4659C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C412-8E0A-4BD9-99C6-CE21A81A3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638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562875-0560-410A-A13E-3651CF52A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7B17E19-E47E-4978-9BDE-C45AC06E6A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1A61BD7-B53F-45EA-BFF9-DF58491E2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1E76-026A-4205-82D9-BB8423750CB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1B32915-FA56-4818-BEB0-F9293F798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42CA8AD-FD25-4FC2-9FE7-3FB32F5D5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C412-8E0A-4BD9-99C6-CE21A81A3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54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53751AA-4C69-4252-A867-9B2E436186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D7EE2F7-69C0-46AD-86A6-D38549A3EB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A59712E-DDC3-4F74-A6AA-CD43CF778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1E76-026A-4205-82D9-BB8423750CB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2F080D2-F8C7-47ED-B123-B4374178F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49BF44-2F35-444D-9D4F-C10BEC13A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C412-8E0A-4BD9-99C6-CE21A81A3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425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9E06DE-3714-492F-AF2B-547E083C3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CD7809-3C03-485A-BDE2-2CCD885666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9216DD5-FD60-46F5-92AF-C12EB3358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1E76-026A-4205-82D9-BB8423750CB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7A6F7A-6A99-4D43-A459-44312CB2D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1149FF6-1AFE-4D7E-9172-842701D6D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C412-8E0A-4BD9-99C6-CE21A81A3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702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9131D5-69AB-4C28-9356-3D8832E09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CEF88F5-301C-4EE5-8CC1-DB76A0EC26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417C86F-3611-400F-984D-46CA831F0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1E76-026A-4205-82D9-BB8423750CB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E04B019-54DF-4587-B7E1-EF7E55A5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04671E-C5E4-44A3-AF5F-9E31F8859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C412-8E0A-4BD9-99C6-CE21A81A3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027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8A757E-1A5D-4977-AA58-946A8DB70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C4F716A-B9A1-4CEA-BC7F-5BA62F4C5D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F8188D0-E33C-41EB-B869-8421298755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F42564C-31F5-429C-9F9A-1DB7CC6D2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1E76-026A-4205-82D9-BB8423750CB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E7B944F-0A0D-401A-BF4D-490F81F3A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2536A66-EEF6-4084-B71C-CA5146A06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C412-8E0A-4BD9-99C6-CE21A81A3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89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E1FE0A-25B9-4532-96A7-5CA2676E9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4918A39-15C6-4173-BF92-582D2B2F6D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EC90408-D1AB-4A72-AA75-5981204DB7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58885A5-6D7D-43D0-BD93-33B547A18B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52AA9A1-4B3D-40DA-BB06-AE9498808B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AD9A7EA-DC65-4E7F-9271-78F122325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1E76-026A-4205-82D9-BB8423750CB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31C0442-E6FA-4F03-9659-0DA705F85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A632012-34F6-4CE9-95DD-BA7CAAD77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C412-8E0A-4BD9-99C6-CE21A81A3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124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F41F9F-07F1-4A34-BE37-8C6B023A9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45E1F6C-0629-4FA3-A6AA-32CC16521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1E76-026A-4205-82D9-BB8423750CB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F0CB4F6-2EB0-4251-956F-4CE2F58AB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44FB3E5-2D2B-4039-84B5-C580E4E3A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C412-8E0A-4BD9-99C6-CE21A81A3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149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B5EBC24-A3E3-4F95-90BE-844EDA2AB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1E76-026A-4205-82D9-BB8423750CB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C7165C8-5A2F-4217-83D9-D449268B3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08EB182-E664-457A-91F4-9F00E1F1C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C412-8E0A-4BD9-99C6-CE21A81A3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609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4D4F11-0467-4C2A-8318-AAEF2DEDE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11D459-7AF5-4945-98F5-AFF386121F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F1CF0A6-C47A-4955-B916-5E70056421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C0806B9-EBF0-4393-92FB-5AC37A6D6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1E76-026A-4205-82D9-BB8423750CB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CA70C9C-1B5E-42A8-B21A-2BE0627C0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2E97098-87D8-48B5-9A4E-EE8DC5D95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C412-8E0A-4BD9-99C6-CE21A81A3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684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0CDF86-F673-4584-9190-A9BFC44D5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30911B0-FA33-4470-9E5B-A68C2EC8DA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2A647BC-B855-4BEB-A595-345A769BD5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880F968-A52E-4882-ABEA-6FE3A9857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1E76-026A-4205-82D9-BB8423750CB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ECC0E0D-AAE5-4A68-A4D7-4AC0B5196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F6D5747-27C9-48FB-A1C3-691BBA296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CC412-8E0A-4BD9-99C6-CE21A81A3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453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380E79-218F-4640-ACEF-1AF6BD624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A0D93A4-E882-4084-868F-47AB394086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0148AB4-1C8E-4F32-9967-6188FBD31E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B1E76-026A-4205-82D9-BB8423750CB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73A29A4-F246-4174-ACA1-6B2B331D26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28BA346-558A-4299-8BFE-1D1B979717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CC412-8E0A-4BD9-99C6-CE21A81A3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753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2.xml"/><Relationship Id="rId18" Type="http://schemas.openxmlformats.org/officeDocument/2006/relationships/image" Target="../media/image3.png"/><Relationship Id="rId3" Type="http://schemas.openxmlformats.org/officeDocument/2006/relationships/slide" Target="slide4.xml"/><Relationship Id="rId7" Type="http://schemas.openxmlformats.org/officeDocument/2006/relationships/slide" Target="slide6.xml"/><Relationship Id="rId12" Type="http://schemas.openxmlformats.org/officeDocument/2006/relationships/slide" Target="slide11.xml"/><Relationship Id="rId17" Type="http://schemas.openxmlformats.org/officeDocument/2006/relationships/slide" Target="slide3.xml"/><Relationship Id="rId2" Type="http://schemas.openxmlformats.org/officeDocument/2006/relationships/chart" Target="../charts/chart1.xml"/><Relationship Id="rId16" Type="http://schemas.openxmlformats.org/officeDocument/2006/relationships/slide" Target="slide15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5" Type="http://schemas.openxmlformats.org/officeDocument/2006/relationships/image" Target="../media/image2.svg"/><Relationship Id="rId15" Type="http://schemas.openxmlformats.org/officeDocument/2006/relationships/slide" Target="slide14.xml"/><Relationship Id="rId10" Type="http://schemas.openxmlformats.org/officeDocument/2006/relationships/slide" Target="slide9.xml"/><Relationship Id="rId19" Type="http://schemas.openxmlformats.org/officeDocument/2006/relationships/image" Target="../media/image4.svg"/><Relationship Id="rId4" Type="http://schemas.openxmlformats.org/officeDocument/2006/relationships/image" Target="../media/image1.png"/><Relationship Id="rId9" Type="http://schemas.openxmlformats.org/officeDocument/2006/relationships/slide" Target="slide8.xml"/><Relationship Id="rId14" Type="http://schemas.openxmlformats.org/officeDocument/2006/relationships/slide" Target="slide13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13" Type="http://schemas.openxmlformats.org/officeDocument/2006/relationships/slide" Target="slide24.xml"/><Relationship Id="rId18" Type="http://schemas.openxmlformats.org/officeDocument/2006/relationships/image" Target="../media/image3.png"/><Relationship Id="rId3" Type="http://schemas.openxmlformats.org/officeDocument/2006/relationships/slide" Target="slide16.xml"/><Relationship Id="rId7" Type="http://schemas.openxmlformats.org/officeDocument/2006/relationships/slide" Target="slide18.xml"/><Relationship Id="rId12" Type="http://schemas.openxmlformats.org/officeDocument/2006/relationships/slide" Target="slide23.xml"/><Relationship Id="rId17" Type="http://schemas.openxmlformats.org/officeDocument/2006/relationships/slide" Target="slide2.xml"/><Relationship Id="rId2" Type="http://schemas.openxmlformats.org/officeDocument/2006/relationships/chart" Target="../charts/chart2.xml"/><Relationship Id="rId16" Type="http://schemas.openxmlformats.org/officeDocument/2006/relationships/slide" Target="slide2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7.xml"/><Relationship Id="rId11" Type="http://schemas.openxmlformats.org/officeDocument/2006/relationships/slide" Target="slide22.xml"/><Relationship Id="rId5" Type="http://schemas.openxmlformats.org/officeDocument/2006/relationships/image" Target="../media/image2.svg"/><Relationship Id="rId15" Type="http://schemas.openxmlformats.org/officeDocument/2006/relationships/slide" Target="slide26.xml"/><Relationship Id="rId10" Type="http://schemas.openxmlformats.org/officeDocument/2006/relationships/slide" Target="slide21.xml"/><Relationship Id="rId19" Type="http://schemas.openxmlformats.org/officeDocument/2006/relationships/image" Target="../media/image4.svg"/><Relationship Id="rId4" Type="http://schemas.openxmlformats.org/officeDocument/2006/relationships/image" Target="../media/image1.png"/><Relationship Id="rId9" Type="http://schemas.openxmlformats.org/officeDocument/2006/relationships/slide" Target="slide20.xml"/><Relationship Id="rId14" Type="http://schemas.openxmlformats.org/officeDocument/2006/relationships/slide" Target="slide2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6.svg"/><Relationship Id="rId7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slide" Target="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344EF7-E9B5-4C97-ADFC-CAF0691AC6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13800" b="1" dirty="0">
                <a:solidFill>
                  <a:schemeClr val="bg1"/>
                </a:solidFill>
                <a:latin typeface="+mn-lt"/>
              </a:rPr>
              <a:t>ZAKOVAT</a:t>
            </a:r>
          </a:p>
        </p:txBody>
      </p:sp>
      <p:sp>
        <p:nvSpPr>
          <p:cNvPr id="5" name="Прямоугольник: скругленные углы 4">
            <a:hlinkClick r:id="rId2" action="ppaction://hlinksldjump"/>
            <a:extLst>
              <a:ext uri="{FF2B5EF4-FFF2-40B4-BE49-F238E27FC236}">
                <a16:creationId xmlns:a16="http://schemas.microsoft.com/office/drawing/2014/main" id="{85103B65-247D-4B46-86AF-96B8A50768F2}"/>
              </a:ext>
            </a:extLst>
          </p:cNvPr>
          <p:cNvSpPr/>
          <p:nvPr/>
        </p:nvSpPr>
        <p:spPr>
          <a:xfrm>
            <a:off x="5229860" y="4954705"/>
            <a:ext cx="1732279" cy="59944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BOSHLASH</a:t>
            </a:r>
          </a:p>
        </p:txBody>
      </p:sp>
    </p:spTree>
    <p:extLst>
      <p:ext uri="{BB962C8B-B14F-4D97-AF65-F5344CB8AC3E}">
        <p14:creationId xmlns:p14="http://schemas.microsoft.com/office/powerpoint/2010/main" val="3089384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7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Yangi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termin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kiritish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Asosiy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xulosani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ifodalash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Maqsadga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erishilganini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ko‘rsatish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sv-SE" sz="1600" b="1" dirty="0">
                <a:solidFill>
                  <a:prstClr val="black"/>
                </a:solidFill>
              </a:rPr>
              <a:t>Natijalarni umumlashtirish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Qaysi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holat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xulosa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uchun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noto‘g‘ri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hisoblanadi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60568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8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D) </a:t>
            </a:r>
            <a:r>
              <a:rPr lang="sv-SE" sz="1600" b="1" dirty="0">
                <a:solidFill>
                  <a:prstClr val="black"/>
                </a:solidFill>
              </a:rPr>
              <a:t>Faqat ilovalarda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C) </a:t>
            </a:r>
            <a:r>
              <a:rPr lang="es-ES" sz="1600" b="1" dirty="0">
                <a:solidFill>
                  <a:prstClr val="black"/>
                </a:solidFill>
              </a:rPr>
              <a:t>Faqat bitiruv ishida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B) </a:t>
            </a:r>
            <a:r>
              <a:rPr lang="en-US" sz="1600" b="1" dirty="0" err="1">
                <a:solidFill>
                  <a:prstClr val="black"/>
                </a:solidFill>
              </a:rPr>
              <a:t>Qisqartmalar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ko‘p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ishlatilganda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A) </a:t>
            </a:r>
            <a:r>
              <a:rPr lang="sv-SE" sz="1600" b="1" dirty="0">
                <a:solidFill>
                  <a:prstClr val="black"/>
                </a:solidFill>
              </a:rPr>
              <a:t>Har qanday ilmiy ishda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Qisqartmalar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ro‘yxati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qachon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kiritiladi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80006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9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s-ES" sz="1600" b="1" dirty="0">
                <a:solidFill>
                  <a:prstClr val="black"/>
                </a:solidFill>
              </a:rPr>
              <a:t>Jadval va so‘rovnoma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Nazariy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tahlil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Kirish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qismi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A) </a:t>
            </a:r>
            <a:r>
              <a:rPr lang="en-US" sz="1600" b="1" dirty="0" err="1">
                <a:solidFill>
                  <a:prstClr val="black"/>
                </a:solidFill>
              </a:rPr>
              <a:t>Tadqiqot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xulosasi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Ilovaga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qaysi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material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kiritiladi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37441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8573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D) Karimov A., internet </a:t>
            </a:r>
            <a:r>
              <a:rPr lang="en-US" sz="1600" b="1" dirty="0" err="1">
                <a:solidFill>
                  <a:prstClr val="black"/>
                </a:solidFill>
              </a:rPr>
              <a:t>manba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Ta’lim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metodlari</a:t>
            </a:r>
            <a:r>
              <a:rPr lang="en-US" sz="1600" b="1" dirty="0">
                <a:solidFill>
                  <a:prstClr val="black"/>
                </a:solidFill>
              </a:rPr>
              <a:t>, Karimov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B) </a:t>
            </a:r>
            <a:r>
              <a:rPr lang="sv-SE" sz="1600" b="1" dirty="0">
                <a:solidFill>
                  <a:prstClr val="black"/>
                </a:solidFill>
              </a:rPr>
              <a:t>Karimov A. Ta’lim metodlari. – Toshkent, 2020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A) Karimov – </a:t>
            </a:r>
            <a:r>
              <a:rPr lang="en-US" sz="1600" b="1" dirty="0" err="1">
                <a:solidFill>
                  <a:prstClr val="black"/>
                </a:solidFill>
              </a:rPr>
              <a:t>Ta’lim</a:t>
            </a:r>
            <a:r>
              <a:rPr lang="en-US" sz="1600" b="1" dirty="0">
                <a:solidFill>
                  <a:prstClr val="black"/>
                </a:solidFill>
              </a:rPr>
              <a:t> – 2020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To‘g‘ri adabiyot yozilishi qaysi variantda berilgan?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63065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8573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Bo‘limlar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kamaytirilishi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Matn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qisqa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bo‘lishi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Sahifalar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teng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bo‘lishi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A) </a:t>
            </a:r>
            <a:r>
              <a:rPr lang="sv-SE" sz="1600" b="1" dirty="0">
                <a:solidFill>
                  <a:prstClr val="black"/>
                </a:solidFill>
              </a:rPr>
              <a:t>Nomlar bir xil bo‘lishi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2000" b="1" dirty="0">
                <a:solidFill>
                  <a:prstClr val="black"/>
                </a:solidFill>
              </a:rPr>
              <a:t>Mundarija va matn o‘rtasidagi asosiy talab qaysi</a:t>
            </a:r>
            <a:r>
              <a:rPr lang="en-US" sz="2000" b="1" dirty="0">
                <a:solidFill>
                  <a:prstClr val="black"/>
                </a:solidFill>
              </a:rPr>
              <a:t>?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61608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8573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Ish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mavzusi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Jadval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sarlavhasi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Ilova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raqami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Diagramma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Titul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varaqasida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qaysi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element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majburiy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hisoblanadi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61356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Xulosa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Mundarija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B) </a:t>
            </a:r>
            <a:r>
              <a:rPr lang="en-US" sz="1600" b="1" dirty="0" err="1">
                <a:solidFill>
                  <a:prstClr val="black"/>
                </a:solidFill>
              </a:rPr>
              <a:t>Shaxsiy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fikrlar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A) </a:t>
            </a:r>
            <a:r>
              <a:rPr lang="en-US" sz="1600" b="1" dirty="0" err="1">
                <a:solidFill>
                  <a:prstClr val="black"/>
                </a:solidFill>
              </a:rPr>
              <a:t>Kirish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Ilmiy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tarkibiga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qaysi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qism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kirmaydi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64095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Tadqiqot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natijalarini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fi-FI" sz="1600" b="1" dirty="0">
                <a:solidFill>
                  <a:prstClr val="black"/>
                </a:solidFill>
              </a:rPr>
              <a:t>Tadqiqot yo‘nalishini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Adabiyotlar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ro‘yxatini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Ilovalar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mazmunini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fi-FI" sz="2000" b="1" dirty="0">
                <a:solidFill>
                  <a:prstClr val="black"/>
                </a:solidFill>
              </a:rPr>
              <a:t>Kirish qismi nimani ko‘rsatadi?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71982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Tadqiqot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obyekti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Foydalanilgan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adabiyotlar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Mundarija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Kirish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Ilmiy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ishning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oxirgi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majburiy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qismi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qaysi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88402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Metodlar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ro‘yxati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Ish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hajmi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Keng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ilmiy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soha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A) </a:t>
            </a:r>
            <a:r>
              <a:rPr lang="en-US" sz="1600" b="1" dirty="0" err="1">
                <a:solidFill>
                  <a:prstClr val="black"/>
                </a:solidFill>
              </a:rPr>
              <a:t>Aniq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o‘rganilayotgan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jihat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Tadqiqot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predmeti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nimani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anglatadi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25234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2CFD9F08-1102-4233-9D09-D1E3CDE16B6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2095869"/>
              </p:ext>
            </p:extLst>
          </p:nvPr>
        </p:nvGraphicFramePr>
        <p:xfrm>
          <a:off x="597323" y="1358864"/>
          <a:ext cx="5398748" cy="47811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5" name="Start/Stop">
            <a:extLst>
              <a:ext uri="{FF2B5EF4-FFF2-40B4-BE49-F238E27FC236}">
                <a16:creationId xmlns:a16="http://schemas.microsoft.com/office/drawing/2014/main" id="{20DBCCF5-90BA-477D-9451-0893F554FAC5}"/>
              </a:ext>
            </a:extLst>
          </p:cNvPr>
          <p:cNvSpPr/>
          <p:nvPr/>
        </p:nvSpPr>
        <p:spPr>
          <a:xfrm>
            <a:off x="2830000" y="3286443"/>
            <a:ext cx="933394" cy="933394"/>
          </a:xfrm>
          <a:prstGeom prst="ellipse">
            <a:avLst/>
          </a:prstGeom>
          <a:gradFill>
            <a:gsLst>
              <a:gs pos="5000">
                <a:srgbClr val="FF0000"/>
              </a:gs>
              <a:gs pos="70000">
                <a:srgbClr val="400000"/>
              </a:gs>
            </a:gsLst>
            <a:path path="circle">
              <a:fillToRect l="50000" t="50000" r="50000" b="50000"/>
            </a:path>
          </a:gradFill>
          <a:ln w="222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Равнобедренный треугольник 25">
            <a:extLst>
              <a:ext uri="{FF2B5EF4-FFF2-40B4-BE49-F238E27FC236}">
                <a16:creationId xmlns:a16="http://schemas.microsoft.com/office/drawing/2014/main" id="{9BFDFC2C-CAD9-43CE-BFC8-8C3C8E7301F5}"/>
              </a:ext>
            </a:extLst>
          </p:cNvPr>
          <p:cNvSpPr/>
          <p:nvPr/>
        </p:nvSpPr>
        <p:spPr>
          <a:xfrm rot="5400000">
            <a:off x="1329316" y="3639924"/>
            <a:ext cx="227472" cy="219024"/>
          </a:xfrm>
          <a:prstGeom prst="triangl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Группа 22">
            <a:extLst>
              <a:ext uri="{FF2B5EF4-FFF2-40B4-BE49-F238E27FC236}">
                <a16:creationId xmlns:a16="http://schemas.microsoft.com/office/drawing/2014/main" id="{B1899560-E504-41D9-ADDD-9F6B92010643}"/>
              </a:ext>
            </a:extLst>
          </p:cNvPr>
          <p:cNvGrpSpPr/>
          <p:nvPr/>
        </p:nvGrpSpPr>
        <p:grpSpPr>
          <a:xfrm>
            <a:off x="1205571" y="1658311"/>
            <a:ext cx="4182253" cy="4182253"/>
            <a:chOff x="725822" y="1390198"/>
            <a:chExt cx="4182253" cy="4182253"/>
          </a:xfrm>
        </p:grpSpPr>
        <p:sp>
          <p:nvSpPr>
            <p:cNvPr id="10" name="Круг: прозрачная заливка 9">
              <a:extLst>
                <a:ext uri="{FF2B5EF4-FFF2-40B4-BE49-F238E27FC236}">
                  <a16:creationId xmlns:a16="http://schemas.microsoft.com/office/drawing/2014/main" id="{6515735F-6F20-489A-9468-33FDA4905B6A}"/>
                </a:ext>
              </a:extLst>
            </p:cNvPr>
            <p:cNvSpPr/>
            <p:nvPr/>
          </p:nvSpPr>
          <p:spPr>
            <a:xfrm>
              <a:off x="725822" y="1390198"/>
              <a:ext cx="4182253" cy="4182253"/>
            </a:xfrm>
            <a:prstGeom prst="donut">
              <a:avLst>
                <a:gd name="adj" fmla="val 3439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Овал 10">
              <a:extLst>
                <a:ext uri="{FF2B5EF4-FFF2-40B4-BE49-F238E27FC236}">
                  <a16:creationId xmlns:a16="http://schemas.microsoft.com/office/drawing/2014/main" id="{B98BF35A-4BB2-4865-B3A1-A66D7A6831D1}"/>
                </a:ext>
              </a:extLst>
            </p:cNvPr>
            <p:cNvSpPr/>
            <p:nvPr/>
          </p:nvSpPr>
          <p:spPr>
            <a:xfrm>
              <a:off x="2769387" y="1424037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Овал 11">
              <a:extLst>
                <a:ext uri="{FF2B5EF4-FFF2-40B4-BE49-F238E27FC236}">
                  <a16:creationId xmlns:a16="http://schemas.microsoft.com/office/drawing/2014/main" id="{DBEC34E1-DE65-46C7-8116-AEAE544FDFBC}"/>
                </a:ext>
              </a:extLst>
            </p:cNvPr>
            <p:cNvSpPr/>
            <p:nvPr/>
          </p:nvSpPr>
          <p:spPr>
            <a:xfrm>
              <a:off x="3775332" y="1690208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Овал 12">
              <a:extLst>
                <a:ext uri="{FF2B5EF4-FFF2-40B4-BE49-F238E27FC236}">
                  <a16:creationId xmlns:a16="http://schemas.microsoft.com/office/drawing/2014/main" id="{EB5EFF4F-D7B3-4EF2-A0AC-7CAF2FE9FE42}"/>
                </a:ext>
              </a:extLst>
            </p:cNvPr>
            <p:cNvSpPr/>
            <p:nvPr/>
          </p:nvSpPr>
          <p:spPr>
            <a:xfrm>
              <a:off x="4503465" y="2418340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Овал 13">
              <a:extLst>
                <a:ext uri="{FF2B5EF4-FFF2-40B4-BE49-F238E27FC236}">
                  <a16:creationId xmlns:a16="http://schemas.microsoft.com/office/drawing/2014/main" id="{96B36E88-2DBE-45F4-95EB-C654113CD254}"/>
                </a:ext>
              </a:extLst>
            </p:cNvPr>
            <p:cNvSpPr/>
            <p:nvPr/>
          </p:nvSpPr>
          <p:spPr>
            <a:xfrm>
              <a:off x="4778632" y="3433763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Овал 14">
              <a:extLst>
                <a:ext uri="{FF2B5EF4-FFF2-40B4-BE49-F238E27FC236}">
                  <a16:creationId xmlns:a16="http://schemas.microsoft.com/office/drawing/2014/main" id="{D0D881DC-2CE2-409D-A970-510CE0FF5683}"/>
                </a:ext>
              </a:extLst>
            </p:cNvPr>
            <p:cNvSpPr/>
            <p:nvPr/>
          </p:nvSpPr>
          <p:spPr>
            <a:xfrm>
              <a:off x="2769387" y="5450895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Овал 15">
              <a:extLst>
                <a:ext uri="{FF2B5EF4-FFF2-40B4-BE49-F238E27FC236}">
                  <a16:creationId xmlns:a16="http://schemas.microsoft.com/office/drawing/2014/main" id="{177C026E-3B40-45FF-AA03-5F0F2A49953C}"/>
                </a:ext>
              </a:extLst>
            </p:cNvPr>
            <p:cNvSpPr/>
            <p:nvPr/>
          </p:nvSpPr>
          <p:spPr>
            <a:xfrm>
              <a:off x="3775332" y="5172025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Овал 16">
              <a:extLst>
                <a:ext uri="{FF2B5EF4-FFF2-40B4-BE49-F238E27FC236}">
                  <a16:creationId xmlns:a16="http://schemas.microsoft.com/office/drawing/2014/main" id="{340C6EFA-8F35-450B-8595-AFBBBDFCE40C}"/>
                </a:ext>
              </a:extLst>
            </p:cNvPr>
            <p:cNvSpPr/>
            <p:nvPr/>
          </p:nvSpPr>
          <p:spPr>
            <a:xfrm>
              <a:off x="4503465" y="4443892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Овал 17">
              <a:extLst>
                <a:ext uri="{FF2B5EF4-FFF2-40B4-BE49-F238E27FC236}">
                  <a16:creationId xmlns:a16="http://schemas.microsoft.com/office/drawing/2014/main" id="{13D1C602-20E9-4743-BDA1-8E107F9F8382}"/>
                </a:ext>
              </a:extLst>
            </p:cNvPr>
            <p:cNvSpPr/>
            <p:nvPr/>
          </p:nvSpPr>
          <p:spPr>
            <a:xfrm>
              <a:off x="1774554" y="5172025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Овал 18">
              <a:extLst>
                <a:ext uri="{FF2B5EF4-FFF2-40B4-BE49-F238E27FC236}">
                  <a16:creationId xmlns:a16="http://schemas.microsoft.com/office/drawing/2014/main" id="{7FD0B7A0-6B66-42DE-952B-A080E159FE88}"/>
                </a:ext>
              </a:extLst>
            </p:cNvPr>
            <p:cNvSpPr/>
            <p:nvPr/>
          </p:nvSpPr>
          <p:spPr>
            <a:xfrm>
              <a:off x="1774554" y="1690208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Овал 19">
              <a:extLst>
                <a:ext uri="{FF2B5EF4-FFF2-40B4-BE49-F238E27FC236}">
                  <a16:creationId xmlns:a16="http://schemas.microsoft.com/office/drawing/2014/main" id="{0CCA6C08-41D7-4B3C-8782-EECD4D2FBB0F}"/>
                </a:ext>
              </a:extLst>
            </p:cNvPr>
            <p:cNvSpPr/>
            <p:nvPr/>
          </p:nvSpPr>
          <p:spPr>
            <a:xfrm>
              <a:off x="758554" y="3433763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Овал 20">
              <a:extLst>
                <a:ext uri="{FF2B5EF4-FFF2-40B4-BE49-F238E27FC236}">
                  <a16:creationId xmlns:a16="http://schemas.microsoft.com/office/drawing/2014/main" id="{83B12BFE-2431-4EA0-8359-0670A5234C1F}"/>
                </a:ext>
              </a:extLst>
            </p:cNvPr>
            <p:cNvSpPr/>
            <p:nvPr/>
          </p:nvSpPr>
          <p:spPr>
            <a:xfrm>
              <a:off x="1025254" y="4443892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Овал 21">
              <a:extLst>
                <a:ext uri="{FF2B5EF4-FFF2-40B4-BE49-F238E27FC236}">
                  <a16:creationId xmlns:a16="http://schemas.microsoft.com/office/drawing/2014/main" id="{FD9A1C8A-5534-4F98-AF8A-75EA7A7BD97B}"/>
                </a:ext>
              </a:extLst>
            </p:cNvPr>
            <p:cNvSpPr/>
            <p:nvPr/>
          </p:nvSpPr>
          <p:spPr>
            <a:xfrm>
              <a:off x="1025254" y="2418340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Konvert Text 1">
            <a:extLst>
              <a:ext uri="{FF2B5EF4-FFF2-40B4-BE49-F238E27FC236}">
                <a16:creationId xmlns:a16="http://schemas.microsoft.com/office/drawing/2014/main" id="{8831A9BF-2BD2-432D-9BA9-D9AF04FD21C4}"/>
              </a:ext>
            </a:extLst>
          </p:cNvPr>
          <p:cNvSpPr txBox="1"/>
          <p:nvPr/>
        </p:nvSpPr>
        <p:spPr>
          <a:xfrm>
            <a:off x="7085379" y="1160695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1</a:t>
            </a:r>
          </a:p>
        </p:txBody>
      </p:sp>
      <p:pic>
        <p:nvPicPr>
          <p:cNvPr id="28" name="Konvert 1" descr="Конверт со сплошной заливкой">
            <a:hlinkClick r:id="rId3" action="ppaction://hlinksldjump"/>
            <a:extLst>
              <a:ext uri="{FF2B5EF4-FFF2-40B4-BE49-F238E27FC236}">
                <a16:creationId xmlns:a16="http://schemas.microsoft.com/office/drawing/2014/main" id="{1D2CB0A6-9858-4F95-90E4-5077560A115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443368" y="907292"/>
            <a:ext cx="1651430" cy="1383421"/>
          </a:xfrm>
          <a:prstGeom prst="rect">
            <a:avLst/>
          </a:prstGeom>
        </p:spPr>
      </p:pic>
      <p:sp>
        <p:nvSpPr>
          <p:cNvPr id="85" name="Konvert Text 2">
            <a:extLst>
              <a:ext uri="{FF2B5EF4-FFF2-40B4-BE49-F238E27FC236}">
                <a16:creationId xmlns:a16="http://schemas.microsoft.com/office/drawing/2014/main" id="{500925BB-CFED-45F7-BA7E-3AF6F8A51B24}"/>
              </a:ext>
            </a:extLst>
          </p:cNvPr>
          <p:cNvSpPr txBox="1"/>
          <p:nvPr/>
        </p:nvSpPr>
        <p:spPr>
          <a:xfrm>
            <a:off x="8847121" y="1160695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2</a:t>
            </a:r>
          </a:p>
        </p:txBody>
      </p:sp>
      <p:pic>
        <p:nvPicPr>
          <p:cNvPr id="84" name="Konvert 2" descr="Конверт со сплошной заливкой">
            <a:hlinkClick r:id="rId6" action="ppaction://hlinksldjump"/>
            <a:extLst>
              <a:ext uri="{FF2B5EF4-FFF2-40B4-BE49-F238E27FC236}">
                <a16:creationId xmlns:a16="http://schemas.microsoft.com/office/drawing/2014/main" id="{D4464D90-45D6-4998-98D5-F0D64EB8C9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05110" y="907292"/>
            <a:ext cx="1651430" cy="1383421"/>
          </a:xfrm>
          <a:prstGeom prst="rect">
            <a:avLst/>
          </a:prstGeom>
        </p:spPr>
      </p:pic>
      <p:sp>
        <p:nvSpPr>
          <p:cNvPr id="88" name="Konvert Text 3">
            <a:extLst>
              <a:ext uri="{FF2B5EF4-FFF2-40B4-BE49-F238E27FC236}">
                <a16:creationId xmlns:a16="http://schemas.microsoft.com/office/drawing/2014/main" id="{6DDD22D9-C0FA-4A70-92B1-A17A85463B19}"/>
              </a:ext>
            </a:extLst>
          </p:cNvPr>
          <p:cNvSpPr txBox="1"/>
          <p:nvPr/>
        </p:nvSpPr>
        <p:spPr>
          <a:xfrm>
            <a:off x="10608863" y="1160695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3</a:t>
            </a:r>
          </a:p>
        </p:txBody>
      </p:sp>
      <p:pic>
        <p:nvPicPr>
          <p:cNvPr id="87" name="Konvert 3" descr="Конверт со сплошной заливкой">
            <a:hlinkClick r:id="rId7" action="ppaction://hlinksldjump"/>
            <a:extLst>
              <a:ext uri="{FF2B5EF4-FFF2-40B4-BE49-F238E27FC236}">
                <a16:creationId xmlns:a16="http://schemas.microsoft.com/office/drawing/2014/main" id="{722CFF71-12AA-4211-907D-D0D5370C6BD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6852" y="907292"/>
            <a:ext cx="1651430" cy="1383421"/>
          </a:xfrm>
          <a:prstGeom prst="rect">
            <a:avLst/>
          </a:prstGeom>
        </p:spPr>
      </p:pic>
      <p:sp>
        <p:nvSpPr>
          <p:cNvPr id="91" name="Konvert Text 4">
            <a:extLst>
              <a:ext uri="{FF2B5EF4-FFF2-40B4-BE49-F238E27FC236}">
                <a16:creationId xmlns:a16="http://schemas.microsoft.com/office/drawing/2014/main" id="{3E66C52B-8821-4048-83A1-47DBEAEBF536}"/>
              </a:ext>
            </a:extLst>
          </p:cNvPr>
          <p:cNvSpPr txBox="1"/>
          <p:nvPr/>
        </p:nvSpPr>
        <p:spPr>
          <a:xfrm>
            <a:off x="7085379" y="2619419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4</a:t>
            </a:r>
          </a:p>
        </p:txBody>
      </p:sp>
      <p:pic>
        <p:nvPicPr>
          <p:cNvPr id="90" name="Konvert 4" descr="Конверт со сплошной заливкой">
            <a:hlinkClick r:id="rId8" action="ppaction://hlinksldjump"/>
            <a:extLst>
              <a:ext uri="{FF2B5EF4-FFF2-40B4-BE49-F238E27FC236}">
                <a16:creationId xmlns:a16="http://schemas.microsoft.com/office/drawing/2014/main" id="{583F5502-E47A-4DE0-9006-5216073269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443368" y="2366016"/>
            <a:ext cx="1651430" cy="1383421"/>
          </a:xfrm>
          <a:prstGeom prst="rect">
            <a:avLst/>
          </a:prstGeom>
        </p:spPr>
      </p:pic>
      <p:sp>
        <p:nvSpPr>
          <p:cNvPr id="94" name="Konvert Text 5">
            <a:extLst>
              <a:ext uri="{FF2B5EF4-FFF2-40B4-BE49-F238E27FC236}">
                <a16:creationId xmlns:a16="http://schemas.microsoft.com/office/drawing/2014/main" id="{CD1D42A0-A5E4-4660-A4F5-A3B12197544B}"/>
              </a:ext>
            </a:extLst>
          </p:cNvPr>
          <p:cNvSpPr txBox="1"/>
          <p:nvPr/>
        </p:nvSpPr>
        <p:spPr>
          <a:xfrm>
            <a:off x="8847121" y="2619419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5</a:t>
            </a:r>
          </a:p>
        </p:txBody>
      </p:sp>
      <p:pic>
        <p:nvPicPr>
          <p:cNvPr id="93" name="Konvert 5" descr="Конверт со сплошной заливкой">
            <a:hlinkClick r:id="rId9" action="ppaction://hlinksldjump"/>
            <a:extLst>
              <a:ext uri="{FF2B5EF4-FFF2-40B4-BE49-F238E27FC236}">
                <a16:creationId xmlns:a16="http://schemas.microsoft.com/office/drawing/2014/main" id="{A1376162-1C8E-4C29-82EC-5BBF97470B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05110" y="2366016"/>
            <a:ext cx="1651430" cy="1383421"/>
          </a:xfrm>
          <a:prstGeom prst="rect">
            <a:avLst/>
          </a:prstGeom>
        </p:spPr>
      </p:pic>
      <p:sp>
        <p:nvSpPr>
          <p:cNvPr id="97" name="Konvert Text 6">
            <a:extLst>
              <a:ext uri="{FF2B5EF4-FFF2-40B4-BE49-F238E27FC236}">
                <a16:creationId xmlns:a16="http://schemas.microsoft.com/office/drawing/2014/main" id="{F5C28F8E-0F11-4917-A8E0-A4B22E940BBE}"/>
              </a:ext>
            </a:extLst>
          </p:cNvPr>
          <p:cNvSpPr txBox="1"/>
          <p:nvPr/>
        </p:nvSpPr>
        <p:spPr>
          <a:xfrm>
            <a:off x="10608863" y="2619419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6.</a:t>
            </a:r>
          </a:p>
        </p:txBody>
      </p:sp>
      <p:pic>
        <p:nvPicPr>
          <p:cNvPr id="96" name="Konvert 6" descr="Конверт со сплошной заливкой">
            <a:hlinkClick r:id="rId10" action="ppaction://hlinksldjump"/>
            <a:extLst>
              <a:ext uri="{FF2B5EF4-FFF2-40B4-BE49-F238E27FC236}">
                <a16:creationId xmlns:a16="http://schemas.microsoft.com/office/drawing/2014/main" id="{F417D55A-3538-4474-8D67-8580D450935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6852" y="2366016"/>
            <a:ext cx="1651430" cy="1383421"/>
          </a:xfrm>
          <a:prstGeom prst="rect">
            <a:avLst/>
          </a:prstGeom>
        </p:spPr>
      </p:pic>
      <p:sp>
        <p:nvSpPr>
          <p:cNvPr id="100" name="Konvert Text 7">
            <a:extLst>
              <a:ext uri="{FF2B5EF4-FFF2-40B4-BE49-F238E27FC236}">
                <a16:creationId xmlns:a16="http://schemas.microsoft.com/office/drawing/2014/main" id="{3AECD3FB-1344-432C-A9EB-EBE90FE04AE0}"/>
              </a:ext>
            </a:extLst>
          </p:cNvPr>
          <p:cNvSpPr txBox="1"/>
          <p:nvPr/>
        </p:nvSpPr>
        <p:spPr>
          <a:xfrm>
            <a:off x="7085379" y="400284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7</a:t>
            </a:r>
          </a:p>
        </p:txBody>
      </p:sp>
      <p:pic>
        <p:nvPicPr>
          <p:cNvPr id="99" name="Konvert 7" descr="Конверт со сплошной заливкой">
            <a:hlinkClick r:id="rId11" action="ppaction://hlinksldjump"/>
            <a:extLst>
              <a:ext uri="{FF2B5EF4-FFF2-40B4-BE49-F238E27FC236}">
                <a16:creationId xmlns:a16="http://schemas.microsoft.com/office/drawing/2014/main" id="{99E0CF2D-0D4A-471E-BBFB-747F6B2980C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443368" y="3749437"/>
            <a:ext cx="1651430" cy="1383421"/>
          </a:xfrm>
          <a:prstGeom prst="rect">
            <a:avLst/>
          </a:prstGeom>
        </p:spPr>
      </p:pic>
      <p:sp>
        <p:nvSpPr>
          <p:cNvPr id="103" name="Konvert Text 8">
            <a:extLst>
              <a:ext uri="{FF2B5EF4-FFF2-40B4-BE49-F238E27FC236}">
                <a16:creationId xmlns:a16="http://schemas.microsoft.com/office/drawing/2014/main" id="{54F933CA-5EA0-4F9A-93A3-2DFE3800B3D4}"/>
              </a:ext>
            </a:extLst>
          </p:cNvPr>
          <p:cNvSpPr txBox="1"/>
          <p:nvPr/>
        </p:nvSpPr>
        <p:spPr>
          <a:xfrm>
            <a:off x="8847121" y="400284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8</a:t>
            </a:r>
          </a:p>
        </p:txBody>
      </p:sp>
      <p:pic>
        <p:nvPicPr>
          <p:cNvPr id="102" name="Konvert 8" descr="Конверт со сплошной заливкой">
            <a:hlinkClick r:id="rId12" action="ppaction://hlinksldjump"/>
            <a:extLst>
              <a:ext uri="{FF2B5EF4-FFF2-40B4-BE49-F238E27FC236}">
                <a16:creationId xmlns:a16="http://schemas.microsoft.com/office/drawing/2014/main" id="{6C965F21-2E9A-45E8-B801-D0C0E7B3166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05110" y="3749437"/>
            <a:ext cx="1651430" cy="1383421"/>
          </a:xfrm>
          <a:prstGeom prst="rect">
            <a:avLst/>
          </a:prstGeom>
        </p:spPr>
      </p:pic>
      <p:sp>
        <p:nvSpPr>
          <p:cNvPr id="106" name="Konvert Text 9">
            <a:extLst>
              <a:ext uri="{FF2B5EF4-FFF2-40B4-BE49-F238E27FC236}">
                <a16:creationId xmlns:a16="http://schemas.microsoft.com/office/drawing/2014/main" id="{945FB93B-43F9-40B0-A137-1C28AE1A389A}"/>
              </a:ext>
            </a:extLst>
          </p:cNvPr>
          <p:cNvSpPr txBox="1"/>
          <p:nvPr/>
        </p:nvSpPr>
        <p:spPr>
          <a:xfrm>
            <a:off x="10608863" y="4002840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9.</a:t>
            </a:r>
          </a:p>
        </p:txBody>
      </p:sp>
      <p:pic>
        <p:nvPicPr>
          <p:cNvPr id="105" name="Konvert 9" descr="Конверт со сплошной заливкой">
            <a:hlinkClick r:id="rId13" action="ppaction://hlinksldjump"/>
            <a:extLst>
              <a:ext uri="{FF2B5EF4-FFF2-40B4-BE49-F238E27FC236}">
                <a16:creationId xmlns:a16="http://schemas.microsoft.com/office/drawing/2014/main" id="{D13D03BE-3E65-40D4-A700-E129D26801D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6852" y="3749437"/>
            <a:ext cx="1651430" cy="1383421"/>
          </a:xfrm>
          <a:prstGeom prst="rect">
            <a:avLst/>
          </a:prstGeom>
        </p:spPr>
      </p:pic>
      <p:sp>
        <p:nvSpPr>
          <p:cNvPr id="109" name="Konvert Text 10">
            <a:extLst>
              <a:ext uri="{FF2B5EF4-FFF2-40B4-BE49-F238E27FC236}">
                <a16:creationId xmlns:a16="http://schemas.microsoft.com/office/drawing/2014/main" id="{59905210-69DC-49C3-856C-F36F525D76B1}"/>
              </a:ext>
            </a:extLst>
          </p:cNvPr>
          <p:cNvSpPr txBox="1"/>
          <p:nvPr/>
        </p:nvSpPr>
        <p:spPr>
          <a:xfrm>
            <a:off x="6972921" y="5373104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10</a:t>
            </a:r>
          </a:p>
        </p:txBody>
      </p:sp>
      <p:pic>
        <p:nvPicPr>
          <p:cNvPr id="108" name="Konvert 10" descr="Конверт со сплошной заливкой">
            <a:hlinkClick r:id="rId14" action="ppaction://hlinksldjump"/>
            <a:extLst>
              <a:ext uri="{FF2B5EF4-FFF2-40B4-BE49-F238E27FC236}">
                <a16:creationId xmlns:a16="http://schemas.microsoft.com/office/drawing/2014/main" id="{FE19D8F2-A7DA-4EFF-9A2E-8E6E8F4475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443368" y="5119701"/>
            <a:ext cx="1651430" cy="1383421"/>
          </a:xfrm>
          <a:prstGeom prst="rect">
            <a:avLst/>
          </a:prstGeom>
        </p:spPr>
      </p:pic>
      <p:sp>
        <p:nvSpPr>
          <p:cNvPr id="112" name="Konvert Text 11">
            <a:extLst>
              <a:ext uri="{FF2B5EF4-FFF2-40B4-BE49-F238E27FC236}">
                <a16:creationId xmlns:a16="http://schemas.microsoft.com/office/drawing/2014/main" id="{FA6849E0-CFE2-40F1-BBA6-EA3B526015F3}"/>
              </a:ext>
            </a:extLst>
          </p:cNvPr>
          <p:cNvSpPr txBox="1"/>
          <p:nvPr/>
        </p:nvSpPr>
        <p:spPr>
          <a:xfrm>
            <a:off x="8750601" y="5373104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11</a:t>
            </a:r>
          </a:p>
        </p:txBody>
      </p:sp>
      <p:pic>
        <p:nvPicPr>
          <p:cNvPr id="111" name="Konvert 11" descr="Конверт со сплошной заливкой">
            <a:hlinkClick r:id="rId15" action="ppaction://hlinksldjump"/>
            <a:extLst>
              <a:ext uri="{FF2B5EF4-FFF2-40B4-BE49-F238E27FC236}">
                <a16:creationId xmlns:a16="http://schemas.microsoft.com/office/drawing/2014/main" id="{6CBA6E97-6CE9-4A7F-A84F-6A3829D09B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05110" y="5119701"/>
            <a:ext cx="1651430" cy="1383421"/>
          </a:xfrm>
          <a:prstGeom prst="rect">
            <a:avLst/>
          </a:prstGeom>
        </p:spPr>
      </p:pic>
      <p:sp>
        <p:nvSpPr>
          <p:cNvPr id="115" name="Konvert Text 12">
            <a:extLst>
              <a:ext uri="{FF2B5EF4-FFF2-40B4-BE49-F238E27FC236}">
                <a16:creationId xmlns:a16="http://schemas.microsoft.com/office/drawing/2014/main" id="{1C9BBE6E-3168-483A-B940-B7C0025775D4}"/>
              </a:ext>
            </a:extLst>
          </p:cNvPr>
          <p:cNvSpPr txBox="1"/>
          <p:nvPr/>
        </p:nvSpPr>
        <p:spPr>
          <a:xfrm>
            <a:off x="10507263" y="5373104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12</a:t>
            </a:r>
          </a:p>
        </p:txBody>
      </p:sp>
      <p:pic>
        <p:nvPicPr>
          <p:cNvPr id="114" name="Konvert 12" descr="Конверт со сплошной заливкой">
            <a:hlinkClick r:id="rId16" action="ppaction://hlinksldjump"/>
            <a:extLst>
              <a:ext uri="{FF2B5EF4-FFF2-40B4-BE49-F238E27FC236}">
                <a16:creationId xmlns:a16="http://schemas.microsoft.com/office/drawing/2014/main" id="{4ACEAE0D-FC8F-4559-B2F5-2EC89CCE41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6852" y="5119701"/>
            <a:ext cx="1651430" cy="1383421"/>
          </a:xfrm>
          <a:prstGeom prst="rect">
            <a:avLst/>
          </a:prstGeom>
        </p:spPr>
      </p:pic>
      <p:sp>
        <p:nvSpPr>
          <p:cNvPr id="116" name="TextBox 115">
            <a:extLst>
              <a:ext uri="{FF2B5EF4-FFF2-40B4-BE49-F238E27FC236}">
                <a16:creationId xmlns:a16="http://schemas.microsoft.com/office/drawing/2014/main" id="{9F1E6425-0548-4CED-8D78-98FEB52D9C29}"/>
              </a:ext>
            </a:extLst>
          </p:cNvPr>
          <p:cNvSpPr txBox="1"/>
          <p:nvPr/>
        </p:nvSpPr>
        <p:spPr>
          <a:xfrm>
            <a:off x="1600125" y="557115"/>
            <a:ext cx="35228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1 – JAMOA SAVOLLARI</a:t>
            </a:r>
          </a:p>
        </p:txBody>
      </p:sp>
      <p:grpSp>
        <p:nvGrpSpPr>
          <p:cNvPr id="119" name="Группа 118">
            <a:extLst>
              <a:ext uri="{FF2B5EF4-FFF2-40B4-BE49-F238E27FC236}">
                <a16:creationId xmlns:a16="http://schemas.microsoft.com/office/drawing/2014/main" id="{69609947-AC8D-4E92-B102-ACCE60A2FC05}"/>
              </a:ext>
            </a:extLst>
          </p:cNvPr>
          <p:cNvGrpSpPr/>
          <p:nvPr/>
        </p:nvGrpSpPr>
        <p:grpSpPr>
          <a:xfrm>
            <a:off x="231140" y="6041825"/>
            <a:ext cx="1732279" cy="599440"/>
            <a:chOff x="5184140" y="5843705"/>
            <a:chExt cx="1732279" cy="599440"/>
          </a:xfrm>
        </p:grpSpPr>
        <p:sp>
          <p:nvSpPr>
            <p:cNvPr id="120" name="Прямоугольник: скругленные углы 119">
              <a:hlinkClick r:id="rId17" action="ppaction://hlinksldjump"/>
              <a:extLst>
                <a:ext uri="{FF2B5EF4-FFF2-40B4-BE49-F238E27FC236}">
                  <a16:creationId xmlns:a16="http://schemas.microsoft.com/office/drawing/2014/main" id="{61FA079A-8245-4BCE-9A65-D3395B9CE797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b="1" dirty="0">
                  <a:solidFill>
                    <a:schemeClr val="tx1"/>
                  </a:solidFill>
                </a:rPr>
                <a:t>2 - JAMOA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pic>
          <p:nvPicPr>
            <p:cNvPr id="121" name="Рисунок 120" descr="Монитор со сплошной заливкой">
              <a:hlinkClick r:id="rId17" action="ppaction://hlinksldjump"/>
              <a:extLst>
                <a:ext uri="{FF2B5EF4-FFF2-40B4-BE49-F238E27FC236}">
                  <a16:creationId xmlns:a16="http://schemas.microsoft.com/office/drawing/2014/main" id="{701A84F8-A494-4039-BF1E-5690BA6AB29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06182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-21600000">
                                      <p:cBhvr>
                                        <p:cTn id="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"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Graphic spid="9" grpId="1">
        <p:bldAsOne/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Natijani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umumlashtirish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Mavzuni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tanlash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Metodlarni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sanash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Rejani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takrorlash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Xulosaning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asosiy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vazifasi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nima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11198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Talaba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ismi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Bezatilgan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dizayn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Ish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turi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Muassasa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nomi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Qaysi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holat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titul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varaqasi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uchun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noto‘g‘ri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29474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Adabiyotlarni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qisqartirish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Tadqiqotni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boshlash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Yangi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xulosa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chiqarish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Asosiy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matnni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to‘ldirish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Ilovalar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qaysi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maqsadda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beriladi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28624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>
                <a:solidFill>
                  <a:prstClr val="black"/>
                </a:solidFill>
              </a:rPr>
              <a:t>Bob </a:t>
            </a:r>
            <a:r>
              <a:rPr lang="en-US" sz="1600" b="1" dirty="0" err="1">
                <a:solidFill>
                  <a:prstClr val="black"/>
                </a:solidFill>
              </a:rPr>
              <a:t>nomlari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Matn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qisqaligi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Formatning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bir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xil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bo‘lmasligi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Sahifa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raqami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yo‘qligi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Qaysi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xato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adabiyotlar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ro‘yxatida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jiddiy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hisoblanadi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81653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Erkin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izoh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s-ES" sz="1600" b="1" dirty="0">
                <a:solidFill>
                  <a:prstClr val="black"/>
                </a:solidFill>
              </a:rPr>
              <a:t>Plagiat holati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Tahliliy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natija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Ilmiy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xulosa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Manbasiz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olingan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fikr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qanday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baholanadi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01077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8573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Tadqiqot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vazifalari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Tadqiqot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maqsadi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Dolzarblik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A) </a:t>
            </a:r>
            <a:r>
              <a:rPr lang="es-ES" sz="1600" b="1" dirty="0">
                <a:solidFill>
                  <a:prstClr val="black"/>
                </a:solidFill>
              </a:rPr>
              <a:t>Tadqiqot natijalari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Qaysi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element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kirish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qismida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bo‘lmasligi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kerak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90272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8573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Nomlar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matnga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mos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emas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s-ES" sz="1600" b="1" dirty="0">
                <a:solidFill>
                  <a:prstClr val="black"/>
                </a:solidFill>
              </a:rPr>
              <a:t>Bo‘limlar kam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s-ES" sz="1600" b="1" dirty="0">
                <a:solidFill>
                  <a:prstClr val="black"/>
                </a:solidFill>
              </a:rPr>
              <a:t>Harflar katta yozilgan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Sahifalar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bir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xil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Mundarija noto‘g‘ri tuzilganini nimadan bilish mumkin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67970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8573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nb-NO" sz="1600" b="1" dirty="0">
                <a:solidFill>
                  <a:prstClr val="black"/>
                </a:solidFill>
              </a:rPr>
              <a:t>Ko‘proq termin ishlatishni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Matn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hajmini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oshirishni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B) </a:t>
            </a:r>
            <a:r>
              <a:rPr lang="en-US" sz="1600" b="1" dirty="0" err="1">
                <a:solidFill>
                  <a:prstClr val="black"/>
                </a:solidFill>
              </a:rPr>
              <a:t>Faqat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nazariy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bilimni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it-IT" sz="1600" b="1" dirty="0">
                <a:solidFill>
                  <a:prstClr val="black"/>
                </a:solidFill>
              </a:rPr>
              <a:t>Mustaqil va amaliy ko‘nikmani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Kompetensiyaviy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yondashuv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nimani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talab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qiladi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5042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2CFD9F08-1102-4233-9D09-D1E3CDE16B6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66633719"/>
              </p:ext>
            </p:extLst>
          </p:nvPr>
        </p:nvGraphicFramePr>
        <p:xfrm>
          <a:off x="597323" y="1358864"/>
          <a:ext cx="5398748" cy="47811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5" name="Start/Stop">
            <a:extLst>
              <a:ext uri="{FF2B5EF4-FFF2-40B4-BE49-F238E27FC236}">
                <a16:creationId xmlns:a16="http://schemas.microsoft.com/office/drawing/2014/main" id="{20DBCCF5-90BA-477D-9451-0893F554FAC5}"/>
              </a:ext>
            </a:extLst>
          </p:cNvPr>
          <p:cNvSpPr/>
          <p:nvPr/>
        </p:nvSpPr>
        <p:spPr>
          <a:xfrm>
            <a:off x="2830000" y="3286443"/>
            <a:ext cx="933394" cy="933394"/>
          </a:xfrm>
          <a:prstGeom prst="ellipse">
            <a:avLst/>
          </a:prstGeom>
          <a:gradFill>
            <a:gsLst>
              <a:gs pos="5000">
                <a:srgbClr val="FF0000"/>
              </a:gs>
              <a:gs pos="70000">
                <a:srgbClr val="400000"/>
              </a:gs>
            </a:gsLst>
            <a:path path="circle">
              <a:fillToRect l="50000" t="50000" r="50000" b="50000"/>
            </a:path>
          </a:gradFill>
          <a:ln w="222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Равнобедренный треугольник 25">
            <a:extLst>
              <a:ext uri="{FF2B5EF4-FFF2-40B4-BE49-F238E27FC236}">
                <a16:creationId xmlns:a16="http://schemas.microsoft.com/office/drawing/2014/main" id="{9BFDFC2C-CAD9-43CE-BFC8-8C3C8E7301F5}"/>
              </a:ext>
            </a:extLst>
          </p:cNvPr>
          <p:cNvSpPr/>
          <p:nvPr/>
        </p:nvSpPr>
        <p:spPr>
          <a:xfrm rot="5400000">
            <a:off x="1329316" y="3639924"/>
            <a:ext cx="227472" cy="219024"/>
          </a:xfrm>
          <a:prstGeom prst="triangl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3" name="Группа 22">
            <a:extLst>
              <a:ext uri="{FF2B5EF4-FFF2-40B4-BE49-F238E27FC236}">
                <a16:creationId xmlns:a16="http://schemas.microsoft.com/office/drawing/2014/main" id="{B1899560-E504-41D9-ADDD-9F6B92010643}"/>
              </a:ext>
            </a:extLst>
          </p:cNvPr>
          <p:cNvGrpSpPr/>
          <p:nvPr/>
        </p:nvGrpSpPr>
        <p:grpSpPr>
          <a:xfrm>
            <a:off x="1205571" y="1658311"/>
            <a:ext cx="4182253" cy="4182253"/>
            <a:chOff x="725822" y="1390198"/>
            <a:chExt cx="4182253" cy="4182253"/>
          </a:xfrm>
        </p:grpSpPr>
        <p:sp>
          <p:nvSpPr>
            <p:cNvPr id="10" name="Круг: прозрачная заливка 9">
              <a:extLst>
                <a:ext uri="{FF2B5EF4-FFF2-40B4-BE49-F238E27FC236}">
                  <a16:creationId xmlns:a16="http://schemas.microsoft.com/office/drawing/2014/main" id="{6515735F-6F20-489A-9468-33FDA4905B6A}"/>
                </a:ext>
              </a:extLst>
            </p:cNvPr>
            <p:cNvSpPr/>
            <p:nvPr/>
          </p:nvSpPr>
          <p:spPr>
            <a:xfrm>
              <a:off x="725822" y="1390198"/>
              <a:ext cx="4182253" cy="4182253"/>
            </a:xfrm>
            <a:prstGeom prst="donut">
              <a:avLst>
                <a:gd name="adj" fmla="val 3439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Овал 10">
              <a:extLst>
                <a:ext uri="{FF2B5EF4-FFF2-40B4-BE49-F238E27FC236}">
                  <a16:creationId xmlns:a16="http://schemas.microsoft.com/office/drawing/2014/main" id="{B98BF35A-4BB2-4865-B3A1-A66D7A6831D1}"/>
                </a:ext>
              </a:extLst>
            </p:cNvPr>
            <p:cNvSpPr/>
            <p:nvPr/>
          </p:nvSpPr>
          <p:spPr>
            <a:xfrm>
              <a:off x="2769387" y="1424037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Овал 11">
              <a:extLst>
                <a:ext uri="{FF2B5EF4-FFF2-40B4-BE49-F238E27FC236}">
                  <a16:creationId xmlns:a16="http://schemas.microsoft.com/office/drawing/2014/main" id="{DBEC34E1-DE65-46C7-8116-AEAE544FDFBC}"/>
                </a:ext>
              </a:extLst>
            </p:cNvPr>
            <p:cNvSpPr/>
            <p:nvPr/>
          </p:nvSpPr>
          <p:spPr>
            <a:xfrm>
              <a:off x="3775332" y="1690208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Овал 12">
              <a:extLst>
                <a:ext uri="{FF2B5EF4-FFF2-40B4-BE49-F238E27FC236}">
                  <a16:creationId xmlns:a16="http://schemas.microsoft.com/office/drawing/2014/main" id="{EB5EFF4F-D7B3-4EF2-A0AC-7CAF2FE9FE42}"/>
                </a:ext>
              </a:extLst>
            </p:cNvPr>
            <p:cNvSpPr/>
            <p:nvPr/>
          </p:nvSpPr>
          <p:spPr>
            <a:xfrm>
              <a:off x="4503465" y="2418340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Овал 13">
              <a:extLst>
                <a:ext uri="{FF2B5EF4-FFF2-40B4-BE49-F238E27FC236}">
                  <a16:creationId xmlns:a16="http://schemas.microsoft.com/office/drawing/2014/main" id="{96B36E88-2DBE-45F4-95EB-C654113CD254}"/>
                </a:ext>
              </a:extLst>
            </p:cNvPr>
            <p:cNvSpPr/>
            <p:nvPr/>
          </p:nvSpPr>
          <p:spPr>
            <a:xfrm>
              <a:off x="4778632" y="3433763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Овал 14">
              <a:extLst>
                <a:ext uri="{FF2B5EF4-FFF2-40B4-BE49-F238E27FC236}">
                  <a16:creationId xmlns:a16="http://schemas.microsoft.com/office/drawing/2014/main" id="{D0D881DC-2CE2-409D-A970-510CE0FF5683}"/>
                </a:ext>
              </a:extLst>
            </p:cNvPr>
            <p:cNvSpPr/>
            <p:nvPr/>
          </p:nvSpPr>
          <p:spPr>
            <a:xfrm>
              <a:off x="2769387" y="5450895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Овал 15">
              <a:extLst>
                <a:ext uri="{FF2B5EF4-FFF2-40B4-BE49-F238E27FC236}">
                  <a16:creationId xmlns:a16="http://schemas.microsoft.com/office/drawing/2014/main" id="{177C026E-3B40-45FF-AA03-5F0F2A49953C}"/>
                </a:ext>
              </a:extLst>
            </p:cNvPr>
            <p:cNvSpPr/>
            <p:nvPr/>
          </p:nvSpPr>
          <p:spPr>
            <a:xfrm>
              <a:off x="3775332" y="5172025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Овал 16">
              <a:extLst>
                <a:ext uri="{FF2B5EF4-FFF2-40B4-BE49-F238E27FC236}">
                  <a16:creationId xmlns:a16="http://schemas.microsoft.com/office/drawing/2014/main" id="{340C6EFA-8F35-450B-8595-AFBBBDFCE40C}"/>
                </a:ext>
              </a:extLst>
            </p:cNvPr>
            <p:cNvSpPr/>
            <p:nvPr/>
          </p:nvSpPr>
          <p:spPr>
            <a:xfrm>
              <a:off x="4503465" y="4443892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Овал 17">
              <a:extLst>
                <a:ext uri="{FF2B5EF4-FFF2-40B4-BE49-F238E27FC236}">
                  <a16:creationId xmlns:a16="http://schemas.microsoft.com/office/drawing/2014/main" id="{13D1C602-20E9-4743-BDA1-8E107F9F8382}"/>
                </a:ext>
              </a:extLst>
            </p:cNvPr>
            <p:cNvSpPr/>
            <p:nvPr/>
          </p:nvSpPr>
          <p:spPr>
            <a:xfrm>
              <a:off x="1774554" y="5172025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Овал 18">
              <a:extLst>
                <a:ext uri="{FF2B5EF4-FFF2-40B4-BE49-F238E27FC236}">
                  <a16:creationId xmlns:a16="http://schemas.microsoft.com/office/drawing/2014/main" id="{7FD0B7A0-6B66-42DE-952B-A080E159FE88}"/>
                </a:ext>
              </a:extLst>
            </p:cNvPr>
            <p:cNvSpPr/>
            <p:nvPr/>
          </p:nvSpPr>
          <p:spPr>
            <a:xfrm>
              <a:off x="1774554" y="1690208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Овал 19">
              <a:extLst>
                <a:ext uri="{FF2B5EF4-FFF2-40B4-BE49-F238E27FC236}">
                  <a16:creationId xmlns:a16="http://schemas.microsoft.com/office/drawing/2014/main" id="{0CCA6C08-41D7-4B3C-8782-EECD4D2FBB0F}"/>
                </a:ext>
              </a:extLst>
            </p:cNvPr>
            <p:cNvSpPr/>
            <p:nvPr/>
          </p:nvSpPr>
          <p:spPr>
            <a:xfrm>
              <a:off x="758554" y="3433763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Овал 20">
              <a:extLst>
                <a:ext uri="{FF2B5EF4-FFF2-40B4-BE49-F238E27FC236}">
                  <a16:creationId xmlns:a16="http://schemas.microsoft.com/office/drawing/2014/main" id="{83B12BFE-2431-4EA0-8359-0670A5234C1F}"/>
                </a:ext>
              </a:extLst>
            </p:cNvPr>
            <p:cNvSpPr/>
            <p:nvPr/>
          </p:nvSpPr>
          <p:spPr>
            <a:xfrm>
              <a:off x="1025254" y="4443892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Овал 21">
              <a:extLst>
                <a:ext uri="{FF2B5EF4-FFF2-40B4-BE49-F238E27FC236}">
                  <a16:creationId xmlns:a16="http://schemas.microsoft.com/office/drawing/2014/main" id="{FD9A1C8A-5534-4F98-AF8A-75EA7A7BD97B}"/>
                </a:ext>
              </a:extLst>
            </p:cNvPr>
            <p:cNvSpPr/>
            <p:nvPr/>
          </p:nvSpPr>
          <p:spPr>
            <a:xfrm>
              <a:off x="1025254" y="2418340"/>
              <a:ext cx="95122" cy="95122"/>
            </a:xfrm>
            <a:prstGeom prst="ellipse">
              <a:avLst/>
            </a:prstGeom>
            <a:solidFill>
              <a:srgbClr val="4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9" name="Konvert Text 1">
            <a:extLst>
              <a:ext uri="{FF2B5EF4-FFF2-40B4-BE49-F238E27FC236}">
                <a16:creationId xmlns:a16="http://schemas.microsoft.com/office/drawing/2014/main" id="{8831A9BF-2BD2-432D-9BA9-D9AF04FD21C4}"/>
              </a:ext>
            </a:extLst>
          </p:cNvPr>
          <p:cNvSpPr txBox="1"/>
          <p:nvPr/>
        </p:nvSpPr>
        <p:spPr>
          <a:xfrm>
            <a:off x="7085379" y="1160695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pic>
        <p:nvPicPr>
          <p:cNvPr id="28" name="Konvert 1" descr="Конверт со сплошной заливкой">
            <a:hlinkClick r:id="rId3" action="ppaction://hlinksldjump"/>
            <a:extLst>
              <a:ext uri="{FF2B5EF4-FFF2-40B4-BE49-F238E27FC236}">
                <a16:creationId xmlns:a16="http://schemas.microsoft.com/office/drawing/2014/main" id="{1D2CB0A6-9858-4F95-90E4-5077560A115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443368" y="907292"/>
            <a:ext cx="1651430" cy="1383421"/>
          </a:xfrm>
          <a:prstGeom prst="rect">
            <a:avLst/>
          </a:prstGeom>
        </p:spPr>
      </p:pic>
      <p:sp>
        <p:nvSpPr>
          <p:cNvPr id="85" name="Konvert Text 2">
            <a:extLst>
              <a:ext uri="{FF2B5EF4-FFF2-40B4-BE49-F238E27FC236}">
                <a16:creationId xmlns:a16="http://schemas.microsoft.com/office/drawing/2014/main" id="{500925BB-CFED-45F7-BA7E-3AF6F8A51B24}"/>
              </a:ext>
            </a:extLst>
          </p:cNvPr>
          <p:cNvSpPr txBox="1"/>
          <p:nvPr/>
        </p:nvSpPr>
        <p:spPr>
          <a:xfrm>
            <a:off x="8847121" y="1160695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pic>
        <p:nvPicPr>
          <p:cNvPr id="84" name="Konvert 2" descr="Конверт со сплошной заливкой">
            <a:hlinkClick r:id="rId6" action="ppaction://hlinksldjump"/>
            <a:extLst>
              <a:ext uri="{FF2B5EF4-FFF2-40B4-BE49-F238E27FC236}">
                <a16:creationId xmlns:a16="http://schemas.microsoft.com/office/drawing/2014/main" id="{D4464D90-45D6-4998-98D5-F0D64EB8C9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05110" y="907292"/>
            <a:ext cx="1651430" cy="1383421"/>
          </a:xfrm>
          <a:prstGeom prst="rect">
            <a:avLst/>
          </a:prstGeom>
        </p:spPr>
      </p:pic>
      <p:sp>
        <p:nvSpPr>
          <p:cNvPr id="88" name="Konvert Text 3">
            <a:extLst>
              <a:ext uri="{FF2B5EF4-FFF2-40B4-BE49-F238E27FC236}">
                <a16:creationId xmlns:a16="http://schemas.microsoft.com/office/drawing/2014/main" id="{6DDD22D9-C0FA-4A70-92B1-A17A85463B19}"/>
              </a:ext>
            </a:extLst>
          </p:cNvPr>
          <p:cNvSpPr txBox="1"/>
          <p:nvPr/>
        </p:nvSpPr>
        <p:spPr>
          <a:xfrm>
            <a:off x="10608863" y="1160695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pic>
        <p:nvPicPr>
          <p:cNvPr id="87" name="Konvert 3" descr="Конверт со сплошной заливкой">
            <a:hlinkClick r:id="rId7" action="ppaction://hlinksldjump"/>
            <a:extLst>
              <a:ext uri="{FF2B5EF4-FFF2-40B4-BE49-F238E27FC236}">
                <a16:creationId xmlns:a16="http://schemas.microsoft.com/office/drawing/2014/main" id="{722CFF71-12AA-4211-907D-D0D5370C6BD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6852" y="907292"/>
            <a:ext cx="1651430" cy="1383421"/>
          </a:xfrm>
          <a:prstGeom prst="rect">
            <a:avLst/>
          </a:prstGeom>
        </p:spPr>
      </p:pic>
      <p:sp>
        <p:nvSpPr>
          <p:cNvPr id="91" name="Konvert Text 4">
            <a:extLst>
              <a:ext uri="{FF2B5EF4-FFF2-40B4-BE49-F238E27FC236}">
                <a16:creationId xmlns:a16="http://schemas.microsoft.com/office/drawing/2014/main" id="{3E66C52B-8821-4048-83A1-47DBEAEBF536}"/>
              </a:ext>
            </a:extLst>
          </p:cNvPr>
          <p:cNvSpPr txBox="1"/>
          <p:nvPr/>
        </p:nvSpPr>
        <p:spPr>
          <a:xfrm>
            <a:off x="7085379" y="2619419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pic>
        <p:nvPicPr>
          <p:cNvPr id="90" name="Konvert 4" descr="Конверт со сплошной заливкой">
            <a:hlinkClick r:id="rId8" action="ppaction://hlinksldjump"/>
            <a:extLst>
              <a:ext uri="{FF2B5EF4-FFF2-40B4-BE49-F238E27FC236}">
                <a16:creationId xmlns:a16="http://schemas.microsoft.com/office/drawing/2014/main" id="{583F5502-E47A-4DE0-9006-5216073269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443368" y="2366016"/>
            <a:ext cx="1651430" cy="1383421"/>
          </a:xfrm>
          <a:prstGeom prst="rect">
            <a:avLst/>
          </a:prstGeom>
        </p:spPr>
      </p:pic>
      <p:sp>
        <p:nvSpPr>
          <p:cNvPr id="94" name="Konvert Text 5">
            <a:extLst>
              <a:ext uri="{FF2B5EF4-FFF2-40B4-BE49-F238E27FC236}">
                <a16:creationId xmlns:a16="http://schemas.microsoft.com/office/drawing/2014/main" id="{CD1D42A0-A5E4-4660-A4F5-A3B12197544B}"/>
              </a:ext>
            </a:extLst>
          </p:cNvPr>
          <p:cNvSpPr txBox="1"/>
          <p:nvPr/>
        </p:nvSpPr>
        <p:spPr>
          <a:xfrm>
            <a:off x="8847121" y="2619419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</a:t>
            </a:r>
          </a:p>
        </p:txBody>
      </p:sp>
      <p:pic>
        <p:nvPicPr>
          <p:cNvPr id="93" name="Konvert 5" descr="Конверт со сплошной заливкой">
            <a:hlinkClick r:id="rId9" action="ppaction://hlinksldjump"/>
            <a:extLst>
              <a:ext uri="{FF2B5EF4-FFF2-40B4-BE49-F238E27FC236}">
                <a16:creationId xmlns:a16="http://schemas.microsoft.com/office/drawing/2014/main" id="{A1376162-1C8E-4C29-82EC-5BBF97470B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05110" y="2366016"/>
            <a:ext cx="1651430" cy="1383421"/>
          </a:xfrm>
          <a:prstGeom prst="rect">
            <a:avLst/>
          </a:prstGeom>
        </p:spPr>
      </p:pic>
      <p:sp>
        <p:nvSpPr>
          <p:cNvPr id="97" name="Konvert Text 6">
            <a:extLst>
              <a:ext uri="{FF2B5EF4-FFF2-40B4-BE49-F238E27FC236}">
                <a16:creationId xmlns:a16="http://schemas.microsoft.com/office/drawing/2014/main" id="{F5C28F8E-0F11-4917-A8E0-A4B22E940BBE}"/>
              </a:ext>
            </a:extLst>
          </p:cNvPr>
          <p:cNvSpPr txBox="1"/>
          <p:nvPr/>
        </p:nvSpPr>
        <p:spPr>
          <a:xfrm>
            <a:off x="10608863" y="2619419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6.</a:t>
            </a:r>
          </a:p>
        </p:txBody>
      </p:sp>
      <p:pic>
        <p:nvPicPr>
          <p:cNvPr id="96" name="Konvert 6" descr="Конверт со сплошной заливкой">
            <a:hlinkClick r:id="rId10" action="ppaction://hlinksldjump"/>
            <a:extLst>
              <a:ext uri="{FF2B5EF4-FFF2-40B4-BE49-F238E27FC236}">
                <a16:creationId xmlns:a16="http://schemas.microsoft.com/office/drawing/2014/main" id="{F417D55A-3538-4474-8D67-8580D450935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6852" y="2366016"/>
            <a:ext cx="1651430" cy="1383421"/>
          </a:xfrm>
          <a:prstGeom prst="rect">
            <a:avLst/>
          </a:prstGeom>
        </p:spPr>
      </p:pic>
      <p:sp>
        <p:nvSpPr>
          <p:cNvPr id="100" name="Konvert Text 7">
            <a:extLst>
              <a:ext uri="{FF2B5EF4-FFF2-40B4-BE49-F238E27FC236}">
                <a16:creationId xmlns:a16="http://schemas.microsoft.com/office/drawing/2014/main" id="{3AECD3FB-1344-432C-A9EB-EBE90FE04AE0}"/>
              </a:ext>
            </a:extLst>
          </p:cNvPr>
          <p:cNvSpPr txBox="1"/>
          <p:nvPr/>
        </p:nvSpPr>
        <p:spPr>
          <a:xfrm>
            <a:off x="7085379" y="400284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pic>
        <p:nvPicPr>
          <p:cNvPr id="99" name="Konvert 7" descr="Конверт со сплошной заливкой">
            <a:hlinkClick r:id="rId11" action="ppaction://hlinksldjump"/>
            <a:extLst>
              <a:ext uri="{FF2B5EF4-FFF2-40B4-BE49-F238E27FC236}">
                <a16:creationId xmlns:a16="http://schemas.microsoft.com/office/drawing/2014/main" id="{99E0CF2D-0D4A-471E-BBFB-747F6B2980C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443368" y="3749437"/>
            <a:ext cx="1651430" cy="1383421"/>
          </a:xfrm>
          <a:prstGeom prst="rect">
            <a:avLst/>
          </a:prstGeom>
        </p:spPr>
      </p:pic>
      <p:sp>
        <p:nvSpPr>
          <p:cNvPr id="103" name="Konvert Text 8">
            <a:extLst>
              <a:ext uri="{FF2B5EF4-FFF2-40B4-BE49-F238E27FC236}">
                <a16:creationId xmlns:a16="http://schemas.microsoft.com/office/drawing/2014/main" id="{54F933CA-5EA0-4F9A-93A3-2DFE3800B3D4}"/>
              </a:ext>
            </a:extLst>
          </p:cNvPr>
          <p:cNvSpPr txBox="1"/>
          <p:nvPr/>
        </p:nvSpPr>
        <p:spPr>
          <a:xfrm>
            <a:off x="8847121" y="400284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</a:t>
            </a:r>
          </a:p>
        </p:txBody>
      </p:sp>
      <p:pic>
        <p:nvPicPr>
          <p:cNvPr id="102" name="Konvert 8" descr="Конверт со сплошной заливкой">
            <a:hlinkClick r:id="rId12" action="ppaction://hlinksldjump"/>
            <a:extLst>
              <a:ext uri="{FF2B5EF4-FFF2-40B4-BE49-F238E27FC236}">
                <a16:creationId xmlns:a16="http://schemas.microsoft.com/office/drawing/2014/main" id="{6C965F21-2E9A-45E8-B801-D0C0E7B3166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05110" y="3749437"/>
            <a:ext cx="1651430" cy="1383421"/>
          </a:xfrm>
          <a:prstGeom prst="rect">
            <a:avLst/>
          </a:prstGeom>
        </p:spPr>
      </p:pic>
      <p:sp>
        <p:nvSpPr>
          <p:cNvPr id="106" name="Konvert Text 9">
            <a:extLst>
              <a:ext uri="{FF2B5EF4-FFF2-40B4-BE49-F238E27FC236}">
                <a16:creationId xmlns:a16="http://schemas.microsoft.com/office/drawing/2014/main" id="{945FB93B-43F9-40B0-A137-1C28AE1A389A}"/>
              </a:ext>
            </a:extLst>
          </p:cNvPr>
          <p:cNvSpPr txBox="1"/>
          <p:nvPr/>
        </p:nvSpPr>
        <p:spPr>
          <a:xfrm>
            <a:off x="10608863" y="4002840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9.</a:t>
            </a:r>
          </a:p>
        </p:txBody>
      </p:sp>
      <p:pic>
        <p:nvPicPr>
          <p:cNvPr id="105" name="Konvert 9" descr="Конверт со сплошной заливкой">
            <a:hlinkClick r:id="rId13" action="ppaction://hlinksldjump"/>
            <a:extLst>
              <a:ext uri="{FF2B5EF4-FFF2-40B4-BE49-F238E27FC236}">
                <a16:creationId xmlns:a16="http://schemas.microsoft.com/office/drawing/2014/main" id="{D13D03BE-3E65-40D4-A700-E129D26801D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6852" y="3749437"/>
            <a:ext cx="1651430" cy="1383421"/>
          </a:xfrm>
          <a:prstGeom prst="rect">
            <a:avLst/>
          </a:prstGeom>
        </p:spPr>
      </p:pic>
      <p:sp>
        <p:nvSpPr>
          <p:cNvPr id="109" name="Konvert Text 10">
            <a:extLst>
              <a:ext uri="{FF2B5EF4-FFF2-40B4-BE49-F238E27FC236}">
                <a16:creationId xmlns:a16="http://schemas.microsoft.com/office/drawing/2014/main" id="{59905210-69DC-49C3-856C-F36F525D76B1}"/>
              </a:ext>
            </a:extLst>
          </p:cNvPr>
          <p:cNvSpPr txBox="1"/>
          <p:nvPr/>
        </p:nvSpPr>
        <p:spPr>
          <a:xfrm>
            <a:off x="6972921" y="5373104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</a:t>
            </a:r>
          </a:p>
        </p:txBody>
      </p:sp>
      <p:pic>
        <p:nvPicPr>
          <p:cNvPr id="108" name="Konvert 10" descr="Конверт со сплошной заливкой">
            <a:hlinkClick r:id="rId14" action="ppaction://hlinksldjump"/>
            <a:extLst>
              <a:ext uri="{FF2B5EF4-FFF2-40B4-BE49-F238E27FC236}">
                <a16:creationId xmlns:a16="http://schemas.microsoft.com/office/drawing/2014/main" id="{FE19D8F2-A7DA-4EFF-9A2E-8E6E8F4475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443368" y="5119701"/>
            <a:ext cx="1651430" cy="1383421"/>
          </a:xfrm>
          <a:prstGeom prst="rect">
            <a:avLst/>
          </a:prstGeom>
        </p:spPr>
      </p:pic>
      <p:sp>
        <p:nvSpPr>
          <p:cNvPr id="112" name="Konvert Text 11">
            <a:extLst>
              <a:ext uri="{FF2B5EF4-FFF2-40B4-BE49-F238E27FC236}">
                <a16:creationId xmlns:a16="http://schemas.microsoft.com/office/drawing/2014/main" id="{FA6849E0-CFE2-40F1-BBA6-EA3B526015F3}"/>
              </a:ext>
            </a:extLst>
          </p:cNvPr>
          <p:cNvSpPr txBox="1"/>
          <p:nvPr/>
        </p:nvSpPr>
        <p:spPr>
          <a:xfrm>
            <a:off x="8750601" y="5373104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</a:t>
            </a:r>
          </a:p>
        </p:txBody>
      </p:sp>
      <p:pic>
        <p:nvPicPr>
          <p:cNvPr id="111" name="Konvert 11" descr="Конверт со сплошной заливкой">
            <a:hlinkClick r:id="rId15" action="ppaction://hlinksldjump"/>
            <a:extLst>
              <a:ext uri="{FF2B5EF4-FFF2-40B4-BE49-F238E27FC236}">
                <a16:creationId xmlns:a16="http://schemas.microsoft.com/office/drawing/2014/main" id="{6CBA6E97-6CE9-4A7F-A84F-6A3829D09B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05110" y="5119701"/>
            <a:ext cx="1651430" cy="1383421"/>
          </a:xfrm>
          <a:prstGeom prst="rect">
            <a:avLst/>
          </a:prstGeom>
        </p:spPr>
      </p:pic>
      <p:sp>
        <p:nvSpPr>
          <p:cNvPr id="115" name="Konvert Text 12">
            <a:extLst>
              <a:ext uri="{FF2B5EF4-FFF2-40B4-BE49-F238E27FC236}">
                <a16:creationId xmlns:a16="http://schemas.microsoft.com/office/drawing/2014/main" id="{1C9BBE6E-3168-483A-B940-B7C0025775D4}"/>
              </a:ext>
            </a:extLst>
          </p:cNvPr>
          <p:cNvSpPr txBox="1"/>
          <p:nvPr/>
        </p:nvSpPr>
        <p:spPr>
          <a:xfrm>
            <a:off x="10507263" y="5373104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</a:t>
            </a:r>
          </a:p>
        </p:txBody>
      </p:sp>
      <p:pic>
        <p:nvPicPr>
          <p:cNvPr id="114" name="Konvert 12" descr="Конверт со сплошной заливкой">
            <a:hlinkClick r:id="rId16" action="ppaction://hlinksldjump"/>
            <a:extLst>
              <a:ext uri="{FF2B5EF4-FFF2-40B4-BE49-F238E27FC236}">
                <a16:creationId xmlns:a16="http://schemas.microsoft.com/office/drawing/2014/main" id="{4ACEAE0D-FC8F-4559-B2F5-2EC89CCE41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6852" y="5119701"/>
            <a:ext cx="1651430" cy="1383421"/>
          </a:xfrm>
          <a:prstGeom prst="rect">
            <a:avLst/>
          </a:prstGeom>
        </p:spPr>
      </p:pic>
      <p:sp>
        <p:nvSpPr>
          <p:cNvPr id="116" name="TextBox 115">
            <a:extLst>
              <a:ext uri="{FF2B5EF4-FFF2-40B4-BE49-F238E27FC236}">
                <a16:creationId xmlns:a16="http://schemas.microsoft.com/office/drawing/2014/main" id="{9F1E6425-0548-4CED-8D78-98FEB52D9C29}"/>
              </a:ext>
            </a:extLst>
          </p:cNvPr>
          <p:cNvSpPr txBox="1"/>
          <p:nvPr/>
        </p:nvSpPr>
        <p:spPr>
          <a:xfrm>
            <a:off x="1600125" y="557115"/>
            <a:ext cx="35228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JAMOA SAVOLLARI</a:t>
            </a:r>
          </a:p>
        </p:txBody>
      </p:sp>
      <p:grpSp>
        <p:nvGrpSpPr>
          <p:cNvPr id="56" name="Группа 55">
            <a:extLst>
              <a:ext uri="{FF2B5EF4-FFF2-40B4-BE49-F238E27FC236}">
                <a16:creationId xmlns:a16="http://schemas.microsoft.com/office/drawing/2014/main" id="{D78BEA22-38B8-457E-B402-5AEF5613609D}"/>
              </a:ext>
            </a:extLst>
          </p:cNvPr>
          <p:cNvGrpSpPr/>
          <p:nvPr/>
        </p:nvGrpSpPr>
        <p:grpSpPr>
          <a:xfrm>
            <a:off x="231140" y="6041825"/>
            <a:ext cx="1732279" cy="599440"/>
            <a:chOff x="5184140" y="5843705"/>
            <a:chExt cx="1732279" cy="599440"/>
          </a:xfrm>
        </p:grpSpPr>
        <p:sp>
          <p:nvSpPr>
            <p:cNvPr id="57" name="Прямоугольник: скругленные углы 56">
              <a:hlinkClick r:id="rId17" action="ppaction://hlinksldjump"/>
              <a:extLst>
                <a:ext uri="{FF2B5EF4-FFF2-40B4-BE49-F238E27FC236}">
                  <a16:creationId xmlns:a16="http://schemas.microsoft.com/office/drawing/2014/main" id="{6D1E94CC-95E7-4D51-B1D5-6F1AF35649D4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b="1" dirty="0">
                  <a:solidFill>
                    <a:schemeClr val="tx1"/>
                  </a:solidFill>
                </a:rPr>
                <a:t>1 - JAMOA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pic>
          <p:nvPicPr>
            <p:cNvPr id="58" name="Рисунок 57" descr="Монитор со сплошной заливкой">
              <a:hlinkClick r:id="rId17" action="ppaction://hlinksldjump"/>
              <a:extLst>
                <a:ext uri="{FF2B5EF4-FFF2-40B4-BE49-F238E27FC236}">
                  <a16:creationId xmlns:a16="http://schemas.microsoft.com/office/drawing/2014/main" id="{217BAEFD-9DAC-4D87-9C25-2209D78EBCAC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7042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-21600000">
                                      <p:cBhvr>
                                        <p:cTn id="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"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Graphic spid="9" grpId="1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1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1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>
                <a:solidFill>
                  <a:schemeClr val="tx1"/>
                </a:solidFill>
              </a:rPr>
              <a:t>D) </a:t>
            </a:r>
            <a:r>
              <a:rPr lang="en-US" sz="1600" b="1" dirty="0" err="1">
                <a:solidFill>
                  <a:schemeClr val="tx1"/>
                </a:solidFill>
              </a:rPr>
              <a:t>Ijodiy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hikoya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yaratish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>
                <a:solidFill>
                  <a:schemeClr val="tx1"/>
                </a:solidFill>
              </a:rPr>
              <a:t>C) </a:t>
            </a:r>
            <a:r>
              <a:rPr lang="fi-FI" sz="1600" b="1" dirty="0">
                <a:solidFill>
                  <a:schemeClr val="tx1"/>
                </a:solidFill>
              </a:rPr>
              <a:t>Erkin matn yozish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>
                <a:solidFill>
                  <a:schemeClr val="tx1"/>
                </a:solidFill>
              </a:rPr>
              <a:t>B) </a:t>
            </a:r>
            <a:r>
              <a:rPr lang="en-US" sz="1600" b="1" dirty="0" err="1">
                <a:solidFill>
                  <a:schemeClr val="tx1"/>
                </a:solidFill>
              </a:rPr>
              <a:t>Ilmiy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muammoni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asoslash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>
                <a:solidFill>
                  <a:schemeClr val="tx1"/>
                </a:solidFill>
              </a:rPr>
              <a:t>A) </a:t>
            </a:r>
            <a:r>
              <a:rPr lang="it-IT" sz="1600" b="1" dirty="0">
                <a:solidFill>
                  <a:schemeClr val="tx1"/>
                </a:solidFill>
              </a:rPr>
              <a:t>Shaxsiy fikrni ifodalash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solidFill>
                  <a:schemeClr val="tx1"/>
                </a:solidFill>
              </a:rPr>
              <a:t>Ilmiy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ishning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asosiy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vazifasi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nima</a:t>
            </a:r>
            <a:r>
              <a:rPr lang="en-US" sz="2000" b="1" dirty="0">
                <a:solidFill>
                  <a:schemeClr val="tx1"/>
                </a:solidFill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b="1" dirty="0">
                  <a:solidFill>
                    <a:schemeClr val="tx1"/>
                  </a:solidFill>
                </a:rPr>
                <a:t>1 - JAMOA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b="1" dirty="0">
                  <a:solidFill>
                    <a:schemeClr val="tx1"/>
                  </a:solidFill>
                </a:rPr>
                <a:t>2 - JAMOA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15303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Asosiy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qism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birinchi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varag’i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Titul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varaqasi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Kirish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qismi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A) </a:t>
            </a:r>
            <a:r>
              <a:rPr lang="en-US" sz="1600" b="1" dirty="0" err="1">
                <a:solidFill>
                  <a:prstClr val="black"/>
                </a:solidFill>
              </a:rPr>
              <a:t>Mundarija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Ilmiy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ishning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birinchi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rasmiy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sahifasi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qaysi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3514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3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Manbalarni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sanash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Natijalarni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baholash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Ish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hajmini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ko‘rsatish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Ish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tuzilmasini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aks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ettirish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Mundarijaning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asosiy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vazifasi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nima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5464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4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Tadqiqot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maqsadi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sv-SE" sz="1600" b="1" dirty="0">
                <a:solidFill>
                  <a:prstClr val="black"/>
                </a:solidFill>
              </a:rPr>
              <a:t>Natijalar tahlili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B) </a:t>
            </a:r>
            <a:r>
              <a:rPr lang="es-ES" sz="1600" b="1" dirty="0">
                <a:solidFill>
                  <a:prstClr val="black"/>
                </a:solidFill>
              </a:rPr>
              <a:t>Ilovalar ro‘yxati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A) </a:t>
            </a:r>
            <a:r>
              <a:rPr lang="sv-SE" sz="1600" b="1" dirty="0">
                <a:solidFill>
                  <a:prstClr val="black"/>
                </a:solidFill>
              </a:rPr>
              <a:t>Jadval va diagrammalar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Kirish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qismida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qaysi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element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bo‘lishi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shart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7701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5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Ilmiy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metodlar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majmuasi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O‘rganilayotgan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umumiy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jarayon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B) </a:t>
            </a:r>
            <a:r>
              <a:rPr lang="en-US" sz="1600" b="1" dirty="0" err="1">
                <a:solidFill>
                  <a:prstClr val="black"/>
                </a:solidFill>
              </a:rPr>
              <a:t>Tadqiqot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natijasi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600" b="1" dirty="0">
                <a:solidFill>
                  <a:prstClr val="black"/>
                </a:solidFill>
              </a:rPr>
              <a:t>A) </a:t>
            </a:r>
            <a:r>
              <a:rPr lang="en-US" sz="1600" b="1" dirty="0" err="1">
                <a:solidFill>
                  <a:prstClr val="black"/>
                </a:solidFill>
              </a:rPr>
              <a:t>Aniq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tahlil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qilingan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jihat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Tadqiqot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obyekti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nimani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bildiradi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55834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85000">
              <a:srgbClr val="4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3169A9-776E-498E-A83D-3ADC7015F06E}"/>
              </a:ext>
            </a:extLst>
          </p:cNvPr>
          <p:cNvSpPr/>
          <p:nvPr/>
        </p:nvSpPr>
        <p:spPr>
          <a:xfrm>
            <a:off x="0" y="6300885"/>
            <a:ext cx="12192000" cy="39992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 descr="Электронная почта со сплошной заливкой">
            <a:extLst>
              <a:ext uri="{FF2B5EF4-FFF2-40B4-BE49-F238E27FC236}">
                <a16:creationId xmlns:a16="http://schemas.microsoft.com/office/drawing/2014/main" id="{86A461D9-477B-4936-B07D-4F910639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0000">
            <a:off x="8842938" y="361525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D36971-E100-4B1B-A965-A25717EF37F1}"/>
              </a:ext>
            </a:extLst>
          </p:cNvPr>
          <p:cNvSpPr txBox="1"/>
          <p:nvPr/>
        </p:nvSpPr>
        <p:spPr>
          <a:xfrm>
            <a:off x="1600125" y="557115"/>
            <a:ext cx="1808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– JAMOA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FF6DB6-9EB0-4D45-8F74-F24F8D00DD93}"/>
              </a:ext>
            </a:extLst>
          </p:cNvPr>
          <p:cNvSpPr txBox="1"/>
          <p:nvPr/>
        </p:nvSpPr>
        <p:spPr>
          <a:xfrm>
            <a:off x="10068485" y="557115"/>
            <a:ext cx="1674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white"/>
                </a:solidFill>
                <a:latin typeface="Calibri" panose="020F0502020204030204"/>
              </a:rPr>
              <a:t>6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SAVOL</a:t>
            </a:r>
          </a:p>
        </p:txBody>
      </p:sp>
      <p:sp>
        <p:nvSpPr>
          <p:cNvPr id="26" name="D) Javob">
            <a:extLst>
              <a:ext uri="{FF2B5EF4-FFF2-40B4-BE49-F238E27FC236}">
                <a16:creationId xmlns:a16="http://schemas.microsoft.com/office/drawing/2014/main" id="{D2A20E6D-DCFC-47E3-8B71-16052EE4760D}"/>
              </a:ext>
            </a:extLst>
          </p:cNvPr>
          <p:cNvSpPr/>
          <p:nvPr/>
        </p:nvSpPr>
        <p:spPr>
          <a:xfrm>
            <a:off x="6092024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D) </a:t>
            </a:r>
            <a:r>
              <a:rPr lang="en-US" sz="1600" b="1" dirty="0" err="1">
                <a:solidFill>
                  <a:prstClr val="black"/>
                </a:solidFill>
              </a:rPr>
              <a:t>Adabiyotlar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sharhi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C) Javob">
            <a:extLst>
              <a:ext uri="{FF2B5EF4-FFF2-40B4-BE49-F238E27FC236}">
                <a16:creationId xmlns:a16="http://schemas.microsoft.com/office/drawing/2014/main" id="{C771D3E3-EF97-4F04-B0C7-B2FD2BF50DD2}"/>
              </a:ext>
            </a:extLst>
          </p:cNvPr>
          <p:cNvSpPr/>
          <p:nvPr/>
        </p:nvSpPr>
        <p:spPr>
          <a:xfrm>
            <a:off x="6096000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C) </a:t>
            </a:r>
            <a:r>
              <a:rPr lang="en-US" sz="1600" b="1" dirty="0" err="1">
                <a:solidFill>
                  <a:prstClr val="black"/>
                </a:solidFill>
              </a:rPr>
              <a:t>Ish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rejasi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B) Javob">
            <a:extLst>
              <a:ext uri="{FF2B5EF4-FFF2-40B4-BE49-F238E27FC236}">
                <a16:creationId xmlns:a16="http://schemas.microsoft.com/office/drawing/2014/main" id="{C8B668DA-CDC6-457E-B5D6-98CA90769A2E}"/>
              </a:ext>
            </a:extLst>
          </p:cNvPr>
          <p:cNvSpPr/>
          <p:nvPr/>
        </p:nvSpPr>
        <p:spPr>
          <a:xfrm>
            <a:off x="2500403" y="4763040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Yangi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nazariy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fikrlar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A) Javob">
            <a:extLst>
              <a:ext uri="{FF2B5EF4-FFF2-40B4-BE49-F238E27FC236}">
                <a16:creationId xmlns:a16="http://schemas.microsoft.com/office/drawing/2014/main" id="{D7482A9B-4A3C-4A13-B3CC-DF76C7948732}"/>
              </a:ext>
            </a:extLst>
          </p:cNvPr>
          <p:cNvSpPr/>
          <p:nvPr/>
        </p:nvSpPr>
        <p:spPr>
          <a:xfrm>
            <a:off x="2504379" y="3902165"/>
            <a:ext cx="3591621" cy="792791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lang="en-US" sz="1600" b="1" dirty="0">
                <a:solidFill>
                  <a:prstClr val="black"/>
                </a:solidFill>
              </a:rPr>
              <a:t>) </a:t>
            </a:r>
            <a:r>
              <a:rPr lang="en-US" sz="1600" b="1" dirty="0" err="1">
                <a:solidFill>
                  <a:prstClr val="black"/>
                </a:solidFill>
              </a:rPr>
              <a:t>Tadqiqot</a:t>
            </a:r>
            <a:r>
              <a:rPr lang="en-US" sz="1600" b="1" dirty="0">
                <a:solidFill>
                  <a:prstClr val="black"/>
                </a:solidFill>
              </a:rPr>
              <a:t> </a:t>
            </a:r>
            <a:r>
              <a:rPr lang="en-US" sz="1600" b="1" dirty="0" err="1">
                <a:solidFill>
                  <a:prstClr val="black"/>
                </a:solidFill>
              </a:rPr>
              <a:t>natijalari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avol">
            <a:extLst>
              <a:ext uri="{FF2B5EF4-FFF2-40B4-BE49-F238E27FC236}">
                <a16:creationId xmlns:a16="http://schemas.microsoft.com/office/drawing/2014/main" id="{459B70BE-5598-4341-8D81-BDA7EC9386EF}"/>
              </a:ext>
            </a:extLst>
          </p:cNvPr>
          <p:cNvSpPr/>
          <p:nvPr/>
        </p:nvSpPr>
        <p:spPr>
          <a:xfrm>
            <a:off x="2301240" y="1501983"/>
            <a:ext cx="7589520" cy="2308768"/>
          </a:xfrm>
          <a:prstGeom prst="vertic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Xulosa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qismida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nima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yozilishi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kerak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pic>
        <p:nvPicPr>
          <p:cNvPr id="10" name="Рисунок 9" descr="Секундомер со сплошной заливкой">
            <a:extLst>
              <a:ext uri="{FF2B5EF4-FFF2-40B4-BE49-F238E27FC236}">
                <a16:creationId xmlns:a16="http://schemas.microsoft.com/office/drawing/2014/main" id="{AB5FF679-4112-4064-B860-D8E4214C29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17" y="6300885"/>
            <a:ext cx="399922" cy="399922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215F33A-2A15-4619-8FBC-6D0624A5CE1A}"/>
              </a:ext>
            </a:extLst>
          </p:cNvPr>
          <p:cNvGrpSpPr/>
          <p:nvPr/>
        </p:nvGrpSpPr>
        <p:grpSpPr>
          <a:xfrm>
            <a:off x="213651" y="6101367"/>
            <a:ext cx="1732279" cy="599440"/>
            <a:chOff x="5184140" y="5843705"/>
            <a:chExt cx="1732279" cy="599440"/>
          </a:xfrm>
        </p:grpSpPr>
        <p:sp>
          <p:nvSpPr>
            <p:cNvPr id="16" name="Прямоугольник: скругленные углы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02BA0F55-F020-4211-9015-43B870E1C73A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7" name="Рисунок 16" descr="Монитор со сплошной заливкой">
              <a:hlinkClick r:id="rId6" action="ppaction://hlinksldjump"/>
              <a:extLst>
                <a:ext uri="{FF2B5EF4-FFF2-40B4-BE49-F238E27FC236}">
                  <a16:creationId xmlns:a16="http://schemas.microsoft.com/office/drawing/2014/main" id="{3449565D-86A3-451A-9673-4670F45FE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598BA17-9607-4ADD-937F-CB184931CCCD}"/>
              </a:ext>
            </a:extLst>
          </p:cNvPr>
          <p:cNvGrpSpPr/>
          <p:nvPr/>
        </p:nvGrpSpPr>
        <p:grpSpPr>
          <a:xfrm>
            <a:off x="10211092" y="6101366"/>
            <a:ext cx="1732279" cy="599440"/>
            <a:chOff x="5184140" y="5843705"/>
            <a:chExt cx="1732279" cy="599440"/>
          </a:xfrm>
        </p:grpSpPr>
        <p:sp>
          <p:nvSpPr>
            <p:cNvPr id="19" name="Прямоугольник: скругленные углы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0EB5EA08-CA69-4E37-9651-D63F3E0304CD}"/>
                </a:ext>
              </a:extLst>
            </p:cNvPr>
            <p:cNvSpPr/>
            <p:nvPr/>
          </p:nvSpPr>
          <p:spPr>
            <a:xfrm>
              <a:off x="5184140" y="5843705"/>
              <a:ext cx="1732279" cy="59944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2 - JAMOA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0" name="Рисунок 19" descr="Монитор со сплошной заливкой">
              <a:hlinkClick r:id="rId9" action="ppaction://hlinksldjump"/>
              <a:extLst>
                <a:ext uri="{FF2B5EF4-FFF2-40B4-BE49-F238E27FC236}">
                  <a16:creationId xmlns:a16="http://schemas.microsoft.com/office/drawing/2014/main" id="{B4DBA20A-D483-41BC-BDBD-592EC20FC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280660" y="5942773"/>
              <a:ext cx="401303" cy="4013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27893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repeatCount="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983</Words>
  <Application>Microsoft Office PowerPoint</Application>
  <PresentationFormat>Широкоэкранный</PresentationFormat>
  <Paragraphs>246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1" baseType="lpstr">
      <vt:lpstr>Arial</vt:lpstr>
      <vt:lpstr>Calibri</vt:lpstr>
      <vt:lpstr>Calibri Light</vt:lpstr>
      <vt:lpstr>Тема Office</vt:lpstr>
      <vt:lpstr>ZAKOVAT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Ramazon Yusubov</dc:creator>
  <cp:lastModifiedBy>Ramazon Yusubov</cp:lastModifiedBy>
  <cp:revision>46</cp:revision>
  <dcterms:created xsi:type="dcterms:W3CDTF">2025-12-23T03:12:43Z</dcterms:created>
  <dcterms:modified xsi:type="dcterms:W3CDTF">2026-02-11T07:36:14Z</dcterms:modified>
</cp:coreProperties>
</file>